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77" r:id="rId3"/>
    <p:sldId id="261" r:id="rId4"/>
    <p:sldId id="272" r:id="rId5"/>
    <p:sldId id="274" r:id="rId6"/>
    <p:sldId id="273" r:id="rId7"/>
    <p:sldId id="275" r:id="rId8"/>
    <p:sldId id="276" r:id="rId9"/>
    <p:sldId id="279" r:id="rId10"/>
    <p:sldId id="280" r:id="rId11"/>
    <p:sldId id="278" r:id="rId12"/>
    <p:sldId id="262" r:id="rId13"/>
    <p:sldId id="263" r:id="rId14"/>
    <p:sldId id="267" r:id="rId15"/>
    <p:sldId id="281" r:id="rId16"/>
    <p:sldId id="283" r:id="rId17"/>
    <p:sldId id="284" r:id="rId18"/>
    <p:sldId id="285" r:id="rId19"/>
    <p:sldId id="271" r:id="rId20"/>
    <p:sldId id="265" r:id="rId21"/>
    <p:sldId id="270" r:id="rId22"/>
    <p:sldId id="269" r:id="rId23"/>
    <p:sldId id="266" r:id="rId24"/>
    <p:sldId id="258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C1E"/>
    <a:srgbClr val="00ABC0"/>
    <a:srgbClr val="C4CD21"/>
    <a:srgbClr val="559BA2"/>
    <a:srgbClr val="0079C1"/>
    <a:srgbClr val="FFCB0B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A13BA-531D-4688-AE44-6BD678EE6470}" v="4" dt="2024-08-05T13:35:17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0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71EE67-B6CA-4DCA-9A15-7A19257F9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840DC-8420-4685-9BE2-E079ED4F1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AD3D-89A3-4E69-B3FA-6476C7F76489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C4D2-0D58-4478-8082-BC6D86FA4F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30C3-F4AB-469B-9108-0B550E1B0D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95F9-8FFE-44FC-AC32-314C2417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01D2F-B81A-447B-89FA-9066AE404AC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670E-B182-4444-8759-1220EA07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VIEW &gt; MASTER</a:t>
            </a:r>
            <a:r>
              <a:rPr lang="en-US" baseline="0" dirty="0"/>
              <a:t> &gt; SLIDE MASTER TO EDIT THE IMAGES ON THE TITLE AND DIVIDER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VIEW &gt; MASTER</a:t>
            </a:r>
            <a:r>
              <a:rPr lang="en-US" baseline="0" dirty="0"/>
              <a:t> &gt; SLIDE MASTER TO EDIT THE IMAGES ON THE TITLE AND DIVIDER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E8B8A2C-AF38-4ED5-8091-56627CB99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5791200" cy="4114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C4CE4D-CBF8-4CC7-996E-ECA710D59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71600"/>
            <a:ext cx="6172200" cy="18684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EC0B35-2F8F-43FE-853C-D5E4C5F41C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468624"/>
            <a:ext cx="6172200" cy="201777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8B98DE3E-F469-4FE0-A5CE-F016A7B23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3392" cy="685878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3C187A6-47C4-416C-84A9-8F0105CED2BD}"/>
              </a:ext>
            </a:extLst>
          </p:cNvPr>
          <p:cNvSpPr txBox="1"/>
          <p:nvPr userDrawn="1"/>
        </p:nvSpPr>
        <p:spPr>
          <a:xfrm>
            <a:off x="6019800" y="1371600"/>
            <a:ext cx="4680626" cy="1865376"/>
          </a:xfrm>
          <a:prstGeom prst="rect">
            <a:avLst/>
          </a:prstGeom>
          <a:noFill/>
        </p:spPr>
        <p:txBody>
          <a:bodyPr wrap="square" lIns="274320" rtlCol="0" anchor="ctr" anchorCtr="0">
            <a:spAutoFit/>
          </a:bodyPr>
          <a:lstStyle/>
          <a:p>
            <a:r>
              <a:rPr lang="en-US" sz="2800" dirty="0">
                <a:solidFill>
                  <a:srgbClr val="FFCB0B"/>
                </a:solidFill>
                <a:latin typeface="Gotham Bold" pitchFamily="50" charset="0"/>
              </a:rPr>
              <a:t>Washington State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Natural Resources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Conservation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Service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D41058D-B1E6-48CB-BE60-AD80036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843189"/>
            <a:ext cx="9386911" cy="54134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C6C39A-5F0F-4018-B33D-B4F91C95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2" y="6384535"/>
            <a:ext cx="9386910" cy="47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467910"/>
            <a:ext cx="5029200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370172"/>
            <a:ext cx="5029200" cy="18684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2433516"/>
            <a:ext cx="4367456" cy="2402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CB6B6C-102E-4464-A0E3-B1969041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56595"/>
            <a:ext cx="8969062" cy="806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71C35-C408-467F-BF88-6C142C3D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795"/>
            <a:ext cx="896906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53029C-AAD5-4100-91AC-87B4195439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7427" y="1156596"/>
            <a:ext cx="1600200" cy="4114800"/>
          </a:xfrm>
          <a:prstGeom prst="rect">
            <a:avLst/>
          </a:prstGeom>
        </p:spPr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C2852A-C005-4CEB-9AC9-2FC4CF60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199" y="5250872"/>
            <a:ext cx="2209801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26731" r="27577"/>
          <a:stretch/>
        </p:blipFill>
        <p:spPr>
          <a:xfrm>
            <a:off x="7442530" y="3341077"/>
            <a:ext cx="4749471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151" r="13724" b="14227"/>
          <a:stretch/>
        </p:blipFill>
        <p:spPr>
          <a:xfrm>
            <a:off x="7442532" y="1260233"/>
            <a:ext cx="4749469" cy="1856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9805" y="2433516"/>
            <a:ext cx="5823275" cy="2402254"/>
          </a:xfrm>
        </p:spPr>
        <p:txBody>
          <a:bodyPr anchor="t"/>
          <a:lstStyle>
            <a:lvl1pPr algn="l">
              <a:lnSpc>
                <a:spcPct val="9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806" y="1504462"/>
            <a:ext cx="5015685" cy="929054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NRCS-Divider-Slide_Raindrop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53"/>
          <a:stretch/>
        </p:blipFill>
        <p:spPr>
          <a:xfrm>
            <a:off x="10526825" y="2031999"/>
            <a:ext cx="1678200" cy="26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AA222D8-326B-46DE-999B-E0C9DF148A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4549"/>
            <a:ext cx="121920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201C873-E423-4698-AB58-E1B941C4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000" b="4510"/>
          <a:stretch/>
        </p:blipFill>
        <p:spPr>
          <a:xfrm>
            <a:off x="0" y="5112225"/>
            <a:ext cx="914115" cy="1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cs.usda.gov/conservation-basics/conservation-by-state/washington/washington-local-working-group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DE2-3640-446A-9BA5-A904CD84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Work Group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4034-0FED-4752-8B74-DF7966D5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Nick Vira </a:t>
            </a:r>
          </a:p>
        </p:txBody>
      </p:sp>
    </p:spTree>
    <p:extLst>
      <p:ext uri="{BB962C8B-B14F-4D97-AF65-F5344CB8AC3E}">
        <p14:creationId xmlns:p14="http://schemas.microsoft.com/office/powerpoint/2010/main" val="377741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9016-9FF0-1FC9-CBBB-D02709A2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Initiatives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B09EF9-696D-9F57-33B7-724B3E462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146" y="2122488"/>
            <a:ext cx="5551482" cy="4525962"/>
          </a:xfrm>
        </p:spPr>
      </p:pic>
    </p:spTree>
    <p:extLst>
      <p:ext uri="{BB962C8B-B14F-4D97-AF65-F5344CB8AC3E}">
        <p14:creationId xmlns:p14="http://schemas.microsoft.com/office/powerpoint/2010/main" val="341341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9016-9FF0-1FC9-CBBB-D02709A2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Practices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071796-AA3A-56F4-6B07-A8520FF06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124" y="2122488"/>
            <a:ext cx="4367526" cy="4525962"/>
          </a:xfrm>
        </p:spPr>
      </p:pic>
    </p:spTree>
    <p:extLst>
      <p:ext uri="{BB962C8B-B14F-4D97-AF65-F5344CB8AC3E}">
        <p14:creationId xmlns:p14="http://schemas.microsoft.com/office/powerpoint/2010/main" val="192442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F6C5-3FB9-4789-9772-650C524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2025 Project Proposals </a:t>
            </a:r>
          </a:p>
        </p:txBody>
      </p:sp>
    </p:spTree>
    <p:extLst>
      <p:ext uri="{BB962C8B-B14F-4D97-AF65-F5344CB8AC3E}">
        <p14:creationId xmlns:p14="http://schemas.microsoft.com/office/powerpoint/2010/main" val="15758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Proposals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12 New Project Proposals Submitted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$28m in total new funds requested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Proposals range from $200k-$13.7m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Funded</a:t>
            </a:r>
          </a:p>
          <a:p>
            <a:pPr marL="1143000" lvl="1" indent="-457200"/>
            <a:r>
              <a:rPr lang="en-US" dirty="0"/>
              <a:t>FY2025: 5 new projects - $5.94m  </a:t>
            </a:r>
          </a:p>
          <a:p>
            <a:pPr marL="1143000" lvl="1" indent="-457200"/>
            <a:r>
              <a:rPr lang="en-US" dirty="0"/>
              <a:t>FY2024: 9 </a:t>
            </a:r>
            <a:r>
              <a:rPr lang="en-US"/>
              <a:t>renewed projects </a:t>
            </a:r>
            <a:r>
              <a:rPr lang="en-US" dirty="0"/>
              <a:t>- $6.35m  </a:t>
            </a:r>
          </a:p>
          <a:p>
            <a:pPr marL="1143000" lvl="1" indent="-457200"/>
            <a:endParaRPr lang="en-US" dirty="0"/>
          </a:p>
          <a:p>
            <a:pPr marL="114300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0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Projects Awards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Palouse LWG</a:t>
            </a:r>
          </a:p>
          <a:p>
            <a:pPr marL="1143000" lvl="1" indent="-457200"/>
            <a:r>
              <a:rPr lang="en-US" dirty="0"/>
              <a:t>Project:  Soil Health on Cropland</a:t>
            </a:r>
          </a:p>
          <a:p>
            <a:pPr marL="1143000" lvl="1" indent="-457200"/>
            <a:r>
              <a:rPr lang="en-US" dirty="0"/>
              <a:t>Funds Awarded:  $2m</a:t>
            </a:r>
          </a:p>
        </p:txBody>
      </p:sp>
    </p:spTree>
    <p:extLst>
      <p:ext uri="{BB962C8B-B14F-4D97-AF65-F5344CB8AC3E}">
        <p14:creationId xmlns:p14="http://schemas.microsoft.com/office/powerpoint/2010/main" val="233612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Projects Awards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Northeast LWG</a:t>
            </a:r>
          </a:p>
          <a:p>
            <a:pPr marL="1143000" lvl="1" indent="-457200"/>
            <a:r>
              <a:rPr lang="en-US" dirty="0"/>
              <a:t>Project:  Forest Health &amp; Wildfire Resiliency </a:t>
            </a:r>
          </a:p>
          <a:p>
            <a:pPr marL="1143000" lvl="1" indent="-457200"/>
            <a:r>
              <a:rPr lang="en-US" dirty="0"/>
              <a:t>Funds Awarded:  $1.3m</a:t>
            </a:r>
          </a:p>
        </p:txBody>
      </p:sp>
    </p:spTree>
    <p:extLst>
      <p:ext uri="{BB962C8B-B14F-4D97-AF65-F5344CB8AC3E}">
        <p14:creationId xmlns:p14="http://schemas.microsoft.com/office/powerpoint/2010/main" val="144052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Projects Awards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South Central LWG</a:t>
            </a:r>
          </a:p>
          <a:p>
            <a:pPr marL="1143000" lvl="1" indent="-457200"/>
            <a:r>
              <a:rPr lang="en-US" dirty="0"/>
              <a:t>Project:  Rangeland Conservation </a:t>
            </a:r>
          </a:p>
          <a:p>
            <a:pPr marL="1143000" lvl="1" indent="-457200"/>
            <a:r>
              <a:rPr lang="en-US" dirty="0"/>
              <a:t>Funds Awarded:  $660k</a:t>
            </a:r>
          </a:p>
        </p:txBody>
      </p:sp>
    </p:spTree>
    <p:extLst>
      <p:ext uri="{BB962C8B-B14F-4D97-AF65-F5344CB8AC3E}">
        <p14:creationId xmlns:p14="http://schemas.microsoft.com/office/powerpoint/2010/main" val="357523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Projects Awards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South Central LWG</a:t>
            </a:r>
          </a:p>
          <a:p>
            <a:pPr marL="1143000" lvl="1" indent="-457200"/>
            <a:r>
              <a:rPr lang="en-US" dirty="0"/>
              <a:t>Project:  Soil Health on Cropland </a:t>
            </a:r>
          </a:p>
          <a:p>
            <a:pPr marL="1143000" lvl="1" indent="-457200"/>
            <a:r>
              <a:rPr lang="en-US" dirty="0"/>
              <a:t>Funds Awarded:  $1m  </a:t>
            </a:r>
          </a:p>
        </p:txBody>
      </p:sp>
    </p:spTree>
    <p:extLst>
      <p:ext uri="{BB962C8B-B14F-4D97-AF65-F5344CB8AC3E}">
        <p14:creationId xmlns:p14="http://schemas.microsoft.com/office/powerpoint/2010/main" val="275052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Projects Awards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West Palouse LWG</a:t>
            </a:r>
          </a:p>
          <a:p>
            <a:pPr marL="1143000" lvl="1" indent="-457200"/>
            <a:r>
              <a:rPr lang="en-US" dirty="0"/>
              <a:t>Project:  Forest Health &amp; Wildfire Resiliency </a:t>
            </a:r>
          </a:p>
          <a:p>
            <a:pPr marL="1143000" lvl="1" indent="-457200"/>
            <a:r>
              <a:rPr lang="en-US" dirty="0"/>
              <a:t>Funds Awarded:  $978k</a:t>
            </a:r>
          </a:p>
        </p:txBody>
      </p:sp>
    </p:spTree>
    <p:extLst>
      <p:ext uri="{BB962C8B-B14F-4D97-AF65-F5344CB8AC3E}">
        <p14:creationId xmlns:p14="http://schemas.microsoft.com/office/powerpoint/2010/main" val="361787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Prior Year IRA Projects Awards –  $6.35m Renewals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Puget Sound Team Forestry: $100k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Southwest Team Forestry:  $750k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North Central Team Forestry: $150k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North Central Team Soil Health: $1.5m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North Central Team Grazing: $75k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North Central Team Non Conventional: $60k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Snake River Team Nutrients:  $2m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Snake River Team Forestry:  $1m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Colville Tribe: $1m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3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E2AE-2312-F5FC-9B72-FD50A34E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Washington Local Work Groups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C81D75-5C32-3489-0732-296F7424A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269" y="2122488"/>
            <a:ext cx="7071237" cy="4525962"/>
          </a:xfrm>
        </p:spPr>
      </p:pic>
    </p:spTree>
    <p:extLst>
      <p:ext uri="{BB962C8B-B14F-4D97-AF65-F5344CB8AC3E}">
        <p14:creationId xmlns:p14="http://schemas.microsoft.com/office/powerpoint/2010/main" val="422170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F6C5-3FB9-4789-9772-650C524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Local Work Group Overview </a:t>
            </a:r>
          </a:p>
        </p:txBody>
      </p:sp>
    </p:spTree>
    <p:extLst>
      <p:ext uri="{BB962C8B-B14F-4D97-AF65-F5344CB8AC3E}">
        <p14:creationId xmlns:p14="http://schemas.microsoft.com/office/powerpoint/2010/main" val="2666841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Process as Prior Year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u="sng" dirty="0"/>
              <a:t>EQIP Fund Pool </a:t>
            </a:r>
            <a:r>
              <a:rPr lang="en-US" sz="4000" b="1" u="sng"/>
              <a:t>(required)</a:t>
            </a:r>
            <a:endParaRPr lang="en-US" sz="40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NWQI Watershed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Conservation Practices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Special Initiatives</a:t>
            </a:r>
          </a:p>
        </p:txBody>
      </p:sp>
    </p:spTree>
    <p:extLst>
      <p:ext uri="{BB962C8B-B14F-4D97-AF65-F5344CB8AC3E}">
        <p14:creationId xmlns:p14="http://schemas.microsoft.com/office/powerpoint/2010/main" val="406716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LWG 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LWG Kickoff (remote meeting):  </a:t>
            </a:r>
          </a:p>
          <a:p>
            <a:pPr marL="1143000" lvl="1" indent="-457200"/>
            <a:r>
              <a:rPr lang="en-US" b="1" dirty="0"/>
              <a:t>November 5,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Meeting Dates Set: </a:t>
            </a:r>
          </a:p>
          <a:p>
            <a:pPr marL="1143000" lvl="1" indent="-457200"/>
            <a:r>
              <a:rPr lang="en-US" b="1" dirty="0"/>
              <a:t>Jan 15,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Meetings Held By: </a:t>
            </a:r>
          </a:p>
          <a:p>
            <a:pPr marL="1143000" lvl="1" indent="-457200"/>
            <a:r>
              <a:rPr lang="en-US" b="1" dirty="0"/>
              <a:t>May 16,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Reports Due (by NRCS District Conservationist):  </a:t>
            </a:r>
          </a:p>
          <a:p>
            <a:pPr marL="1143000" lvl="1" indent="-457200"/>
            <a:r>
              <a:rPr lang="en-US" b="1" dirty="0"/>
              <a:t>May 30,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IRA Project Proposals Due (by LWG Chair): </a:t>
            </a:r>
          </a:p>
          <a:p>
            <a:pPr marL="1143000" lvl="1" indent="-457200"/>
            <a:r>
              <a:rPr lang="en-US" b="1" dirty="0"/>
              <a:t>May 30, 2025 </a:t>
            </a:r>
          </a:p>
        </p:txBody>
      </p:sp>
    </p:spTree>
    <p:extLst>
      <p:ext uri="{BB962C8B-B14F-4D97-AF65-F5344CB8AC3E}">
        <p14:creationId xmlns:p14="http://schemas.microsoft.com/office/powerpoint/2010/main" val="2097678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Project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EQIP and CSP $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Check list for submission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 year projects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Similar process as this year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IRA Project Proposals Due (by LWG Chair): </a:t>
            </a:r>
          </a:p>
          <a:p>
            <a:pPr marL="1143000" lvl="1" indent="-457200"/>
            <a:r>
              <a:rPr lang="en-US" b="1" dirty="0"/>
              <a:t>May 30, 2025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1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Questions?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02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Thank you!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LWG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https://www.nrcs.usda.gov/conservation-basics/conservation-by-state/washington/washington-local-working-groups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3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LWG Webpage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0F8F42-8514-351D-4228-722A69E52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532" y="2122488"/>
            <a:ext cx="6446710" cy="4525962"/>
          </a:xfrm>
        </p:spPr>
      </p:pic>
    </p:spTree>
    <p:extLst>
      <p:ext uri="{BB962C8B-B14F-4D97-AF65-F5344CB8AC3E}">
        <p14:creationId xmlns:p14="http://schemas.microsoft.com/office/powerpoint/2010/main" val="248475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LWG Meeting Dates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40BB40-586D-D195-3353-3CAA3A92C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168" y="2122488"/>
            <a:ext cx="5795439" cy="4525962"/>
          </a:xfrm>
        </p:spPr>
      </p:pic>
    </p:spTree>
    <p:extLst>
      <p:ext uri="{BB962C8B-B14F-4D97-AF65-F5344CB8AC3E}">
        <p14:creationId xmlns:p14="http://schemas.microsoft.com/office/powerpoint/2010/main" val="252411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LWG Annual Report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6C5CD1-23D9-9199-882C-90CB26CB8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110" y="2122488"/>
            <a:ext cx="7941554" cy="4525962"/>
          </a:xfrm>
        </p:spPr>
      </p:pic>
    </p:spTree>
    <p:extLst>
      <p:ext uri="{BB962C8B-B14F-4D97-AF65-F5344CB8AC3E}">
        <p14:creationId xmlns:p14="http://schemas.microsoft.com/office/powerpoint/2010/main" val="131232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EQIP Fund Pools by Team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7BB6FA-188A-496B-C942-C4F8EBD54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984" y="2122488"/>
            <a:ext cx="4969806" cy="4525962"/>
          </a:xfrm>
        </p:spPr>
      </p:pic>
    </p:spTree>
    <p:extLst>
      <p:ext uri="{BB962C8B-B14F-4D97-AF65-F5344CB8AC3E}">
        <p14:creationId xmlns:p14="http://schemas.microsoft.com/office/powerpoint/2010/main" val="111375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9016-9FF0-1FC9-CBBB-D02709A2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Project Proposals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753C09-C06A-304F-B04B-80AF53A42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00" y="2147094"/>
            <a:ext cx="7648575" cy="4476750"/>
          </a:xfrm>
        </p:spPr>
      </p:pic>
    </p:spTree>
    <p:extLst>
      <p:ext uri="{BB962C8B-B14F-4D97-AF65-F5344CB8AC3E}">
        <p14:creationId xmlns:p14="http://schemas.microsoft.com/office/powerpoint/2010/main" val="373141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9016-9FF0-1FC9-CBBB-D02709A2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NWQI Planning Phase Watersheds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36886C-5DC9-2060-A336-7DEFD9FDD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824" y="2122488"/>
            <a:ext cx="6524126" cy="4525962"/>
          </a:xfrm>
        </p:spPr>
      </p:pic>
    </p:spTree>
    <p:extLst>
      <p:ext uri="{BB962C8B-B14F-4D97-AF65-F5344CB8AC3E}">
        <p14:creationId xmlns:p14="http://schemas.microsoft.com/office/powerpoint/2010/main" val="137510740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411</Words>
  <Application>Microsoft Office PowerPoint</Application>
  <PresentationFormat>Widescreen</PresentationFormat>
  <Paragraphs>82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Gotham Bold</vt:lpstr>
      <vt:lpstr>Gotham Book</vt:lpstr>
      <vt:lpstr>Gotham Medium</vt:lpstr>
      <vt:lpstr>Master Layout</vt:lpstr>
      <vt:lpstr>Local Work Group Updates</vt:lpstr>
      <vt:lpstr>Washington Local Work Groups</vt:lpstr>
      <vt:lpstr>2024 LWG Results </vt:lpstr>
      <vt:lpstr>LWG Webpage </vt:lpstr>
      <vt:lpstr>LWG Meeting Dates </vt:lpstr>
      <vt:lpstr>LWG Annual Report </vt:lpstr>
      <vt:lpstr>EQIP Fund Pools by Team </vt:lpstr>
      <vt:lpstr>IRA Project Proposals </vt:lpstr>
      <vt:lpstr>NWQI Planning Phase Watersheds</vt:lpstr>
      <vt:lpstr>State Initiatives </vt:lpstr>
      <vt:lpstr>Conservation Practices </vt:lpstr>
      <vt:lpstr>IRA 2025 Project Proposals </vt:lpstr>
      <vt:lpstr>IRA Proposals </vt:lpstr>
      <vt:lpstr>IRA Projects Awards </vt:lpstr>
      <vt:lpstr>IRA Projects Awards </vt:lpstr>
      <vt:lpstr>IRA Projects Awards </vt:lpstr>
      <vt:lpstr>IRA Projects Awards </vt:lpstr>
      <vt:lpstr>IRA Projects Awards </vt:lpstr>
      <vt:lpstr>Prior Year IRA Projects Awards –  $6.35m Renewals</vt:lpstr>
      <vt:lpstr>2025 Local Work Group Overview </vt:lpstr>
      <vt:lpstr>Similar Process as Prior Year </vt:lpstr>
      <vt:lpstr>2025 LWG Key Dates</vt:lpstr>
      <vt:lpstr>IRA Project Proposals</vt:lpstr>
      <vt:lpstr>     Questions?     </vt:lpstr>
      <vt:lpstr>     Thank you!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Gallahan</dc:creator>
  <cp:lastModifiedBy>Leyden, Macayla (CTR) - FPAC-NRCS, WA</cp:lastModifiedBy>
  <cp:revision>6</cp:revision>
  <dcterms:created xsi:type="dcterms:W3CDTF">2020-11-24T17:27:00Z</dcterms:created>
  <dcterms:modified xsi:type="dcterms:W3CDTF">2024-08-12T17:18:07Z</dcterms:modified>
</cp:coreProperties>
</file>