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s/slide9.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7" r:id="rId2"/>
    <p:sldId id="269" r:id="rId3"/>
    <p:sldId id="268" r:id="rId4"/>
    <p:sldId id="256" r:id="rId5"/>
    <p:sldId id="257" r:id="rId6"/>
    <p:sldId id="261" r:id="rId7"/>
    <p:sldId id="258" r:id="rId8"/>
    <p:sldId id="264" r:id="rId9"/>
    <p:sldId id="270" r:id="rId10"/>
    <p:sldId id="265" r:id="rId11"/>
    <p:sldId id="263" r:id="rId12"/>
    <p:sldId id="262"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7" d="100"/>
          <a:sy n="77" d="100"/>
        </p:scale>
        <p:origin x="67" y="6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7F632-FC3C-44BC-9BBF-37BAE93E6E93}" type="datetimeFigureOut">
              <a:rPr lang="en-US" smtClean="0"/>
              <a:t>9/9/2016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B52B7-C8A3-4A60-B7B3-2A3FE3508E28}" type="slidenum">
              <a:rPr lang="en-US" smtClean="0"/>
              <a:t>‹#›</a:t>
            </a:fld>
            <a:endParaRPr lang="en-US"/>
          </a:p>
        </p:txBody>
      </p:sp>
    </p:spTree>
    <p:extLst>
      <p:ext uri="{BB962C8B-B14F-4D97-AF65-F5344CB8AC3E}">
        <p14:creationId xmlns:p14="http://schemas.microsoft.com/office/powerpoint/2010/main" val="388422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52B7-C8A3-4A60-B7B3-2A3FE3508E28}" type="slidenum">
              <a:rPr lang="en-US" smtClean="0"/>
              <a:t>5</a:t>
            </a:fld>
            <a:endParaRPr lang="en-US"/>
          </a:p>
        </p:txBody>
      </p:sp>
    </p:spTree>
    <p:extLst>
      <p:ext uri="{BB962C8B-B14F-4D97-AF65-F5344CB8AC3E}">
        <p14:creationId xmlns:p14="http://schemas.microsoft.com/office/powerpoint/2010/main" val="84888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314401-4F0A-4580-AF0F-CBB993387E42}" type="datetime1">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304107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020C53-8451-41D9-B74F-C913465DC087}" type="datetime1">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338870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F47205-221E-48FF-882E-F700E133E6E5}" type="datetime1">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881026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55986" y="609600"/>
            <a:ext cx="9234311"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7878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2E256-DF31-442A-A6C2-DABFD1B8E0C2}" type="datetime1">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281709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5FD0F8-7886-42D2-98FE-7F739758A58B}" type="datetime1">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210147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E26E77-0BC6-4D24-8518-6ACAE8D51D60}" type="datetime1">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246151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1A1E63-3D0A-4212-89C0-27DC9AA8995B}" type="datetime1">
              <a:rPr lang="en-US" smtClean="0"/>
              <a:t>9/9/2016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835388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493470-01EA-488A-BA5D-05FAF279A033}" type="datetime1">
              <a:rPr lang="en-US" smtClean="0"/>
              <a:t>9/9/2016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477652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45351-1C1E-4EE5-9687-EC1A07B0C80C}" type="datetime1">
              <a:rPr lang="en-US" smtClean="0"/>
              <a:t>9/9/2016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174352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A04AA-8F16-41A7-989A-E2FEA1CB47B2}" type="datetime1">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3944925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AD3C5-4AF7-4F42-B3A1-67870ED7F44B}" type="datetime1">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1EBD1E-2AAA-4056-A30A-292DF917C0C1}" type="slidenum">
              <a:rPr lang="en-US" smtClean="0"/>
              <a:t>‹#›</a:t>
            </a:fld>
            <a:endParaRPr lang="en-US" dirty="0"/>
          </a:p>
        </p:txBody>
      </p:sp>
    </p:spTree>
    <p:extLst>
      <p:ext uri="{BB962C8B-B14F-4D97-AF65-F5344CB8AC3E}">
        <p14:creationId xmlns:p14="http://schemas.microsoft.com/office/powerpoint/2010/main" val="104367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53485-A6A4-4C03-9279-EF7C00F9C983}" type="datetime1">
              <a:rPr lang="en-US" smtClean="0"/>
              <a:t>9/9/2016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EBD1E-2AAA-4056-A30A-292DF917C0C1}" type="slidenum">
              <a:rPr lang="en-US" smtClean="0"/>
              <a:t>‹#›</a:t>
            </a:fld>
            <a:endParaRPr lang="en-US" dirty="0"/>
          </a:p>
        </p:txBody>
      </p:sp>
    </p:spTree>
    <p:extLst>
      <p:ext uri="{BB962C8B-B14F-4D97-AF65-F5344CB8AC3E}">
        <p14:creationId xmlns:p14="http://schemas.microsoft.com/office/powerpoint/2010/main" val="365851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8.docx"/><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package" Target="../embeddings/Microsoft_Word_Document9.docx"/><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0.docx"/><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package" Target="../embeddings/Microsoft_Word_Document11.docx"/><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package" Target="../embeddings/Microsoft_Word_Document12.docx"/><Relationship Id="rId7" Type="http://schemas.openxmlformats.org/officeDocument/2006/relationships/package" Target="../embeddings/Microsoft_Word_Document14.docx"/><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5.emf"/><Relationship Id="rId5" Type="http://schemas.openxmlformats.org/officeDocument/2006/relationships/package" Target="../embeddings/Microsoft_Word_Document13.docx"/><Relationship Id="rId4" Type="http://schemas.openxmlformats.org/officeDocument/2006/relationships/image" Target="../media/image1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Word_Document3.docx"/><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Word_Document5.docx"/><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package" Target="../embeddings/Microsoft_Word_Document7.docx"/><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835" y="377687"/>
            <a:ext cx="11598965" cy="800219"/>
          </a:xfrm>
          <a:prstGeom prst="rect">
            <a:avLst/>
          </a:prstGeom>
          <a:noFill/>
        </p:spPr>
        <p:txBody>
          <a:bodyPr wrap="square" rtlCol="0">
            <a:spAutoFit/>
          </a:bodyPr>
          <a:lstStyle/>
          <a:p>
            <a:pPr algn="ctr"/>
            <a:r>
              <a:rPr lang="en-US" sz="3600" b="1" dirty="0"/>
              <a:t>Conservation Practice Benefit-Cost </a:t>
            </a:r>
            <a:r>
              <a:rPr lang="en-US" sz="3600" b="1" dirty="0" smtClean="0"/>
              <a:t>Templates</a:t>
            </a:r>
            <a:endParaRPr lang="en-US" sz="3600" dirty="0"/>
          </a:p>
          <a:p>
            <a:r>
              <a:rPr lang="en-US" sz="1000" b="1" dirty="0"/>
              <a:t> </a:t>
            </a:r>
            <a:endParaRPr lang="en-US" sz="1000" dirty="0"/>
          </a:p>
        </p:txBody>
      </p:sp>
      <p:sp>
        <p:nvSpPr>
          <p:cNvPr id="5" name="Slide Number Placeholder 4"/>
          <p:cNvSpPr>
            <a:spLocks noGrp="1"/>
          </p:cNvSpPr>
          <p:nvPr>
            <p:ph type="sldNum" sz="quarter" idx="12"/>
          </p:nvPr>
        </p:nvSpPr>
        <p:spPr/>
        <p:txBody>
          <a:bodyPr/>
          <a:lstStyle/>
          <a:p>
            <a:fld id="{6F1EBD1E-2AAA-4056-A30A-292DF917C0C1}" type="slidenum">
              <a:rPr lang="en-US" smtClean="0"/>
              <a:t>1</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496668995"/>
              </p:ext>
            </p:extLst>
          </p:nvPr>
        </p:nvGraphicFramePr>
        <p:xfrm>
          <a:off x="3269698" y="1387024"/>
          <a:ext cx="5159375" cy="4984354"/>
        </p:xfrm>
        <a:graphic>
          <a:graphicData uri="http://schemas.openxmlformats.org/presentationml/2006/ole">
            <mc:AlternateContent xmlns:mc="http://schemas.openxmlformats.org/markup-compatibility/2006">
              <mc:Choice xmlns:v="urn:schemas-microsoft-com:vml" Requires="v">
                <p:oleObj spid="_x0000_s8241" name="Document" r:id="rId3" imgW="5653638" imgH="4755150" progId="Word.Document.12">
                  <p:embed/>
                </p:oleObj>
              </mc:Choice>
              <mc:Fallback>
                <p:oleObj name="Document" r:id="rId3" imgW="5653638" imgH="4755150" progId="Word.Document.12">
                  <p:embed/>
                  <p:pic>
                    <p:nvPicPr>
                      <p:cNvPr id="0" name=""/>
                      <p:cNvPicPr/>
                      <p:nvPr/>
                    </p:nvPicPr>
                    <p:blipFill>
                      <a:blip r:embed="rId4"/>
                      <a:stretch>
                        <a:fillRect/>
                      </a:stretch>
                    </p:blipFill>
                    <p:spPr>
                      <a:xfrm>
                        <a:off x="3269698" y="1387024"/>
                        <a:ext cx="5159375" cy="4984354"/>
                      </a:xfrm>
                      <a:prstGeom prst="rect">
                        <a:avLst/>
                      </a:prstGeom>
                    </p:spPr>
                  </p:pic>
                </p:oleObj>
              </mc:Fallback>
            </mc:AlternateContent>
          </a:graphicData>
        </a:graphic>
      </p:graphicFrame>
    </p:spTree>
    <p:extLst>
      <p:ext uri="{BB962C8B-B14F-4D97-AF65-F5344CB8AC3E}">
        <p14:creationId xmlns:p14="http://schemas.microsoft.com/office/powerpoint/2010/main" val="3686284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7454" y="208721"/>
            <a:ext cx="7662389" cy="369332"/>
          </a:xfrm>
          <a:prstGeom prst="rect">
            <a:avLst/>
          </a:prstGeom>
          <a:noFill/>
        </p:spPr>
        <p:txBody>
          <a:bodyPr wrap="square" rtlCol="0">
            <a:spAutoFit/>
          </a:bodyPr>
          <a:lstStyle/>
          <a:p>
            <a:r>
              <a:rPr lang="en-US" b="1" dirty="0"/>
              <a:t>Field Border with </a:t>
            </a:r>
            <a:r>
              <a:rPr lang="en-US" b="1" dirty="0">
                <a:solidFill>
                  <a:schemeClr val="accent2">
                    <a:lumMod val="50000"/>
                  </a:schemeClr>
                </a:solidFill>
              </a:rPr>
              <a:t>Level I </a:t>
            </a:r>
            <a:r>
              <a:rPr lang="en-US" b="1" dirty="0"/>
              <a:t>(text), </a:t>
            </a:r>
            <a:r>
              <a:rPr lang="en-US" b="1" dirty="0">
                <a:solidFill>
                  <a:srgbClr val="0000FF"/>
                </a:solidFill>
              </a:rPr>
              <a:t>Level II </a:t>
            </a:r>
            <a:r>
              <a:rPr lang="en-US" b="1" dirty="0"/>
              <a:t>(units, quantities) and </a:t>
            </a:r>
            <a:r>
              <a:rPr lang="en-US" b="1" dirty="0">
                <a:solidFill>
                  <a:srgbClr val="FF0000"/>
                </a:solidFill>
              </a:rPr>
              <a:t>Level III </a:t>
            </a:r>
            <a:r>
              <a:rPr lang="en-US" b="1" dirty="0"/>
              <a:t>($):</a:t>
            </a:r>
          </a:p>
        </p:txBody>
      </p:sp>
      <p:graphicFrame>
        <p:nvGraphicFramePr>
          <p:cNvPr id="4" name="Object 3"/>
          <p:cNvGraphicFramePr>
            <a:graphicFrameLocks noChangeAspect="1"/>
          </p:cNvGraphicFramePr>
          <p:nvPr>
            <p:extLst>
              <p:ext uri="{D42A27DB-BD31-4B8C-83A1-F6EECF244321}">
                <p14:modId xmlns:p14="http://schemas.microsoft.com/office/powerpoint/2010/main" val="221925575"/>
              </p:ext>
            </p:extLst>
          </p:nvPr>
        </p:nvGraphicFramePr>
        <p:xfrm>
          <a:off x="5367338" y="874713"/>
          <a:ext cx="3687762" cy="5237162"/>
        </p:xfrm>
        <a:graphic>
          <a:graphicData uri="http://schemas.openxmlformats.org/presentationml/2006/ole">
            <mc:AlternateContent xmlns:mc="http://schemas.openxmlformats.org/markup-compatibility/2006">
              <mc:Choice xmlns:v="urn:schemas-microsoft-com:vml" Requires="v">
                <p:oleObj spid="_x0000_s7434" name="Document" r:id="rId3" imgW="5664151" imgH="8038622" progId="Word.Document.12">
                  <p:embed/>
                </p:oleObj>
              </mc:Choice>
              <mc:Fallback>
                <p:oleObj name="Document" r:id="rId3" imgW="5664151" imgH="8038622" progId="Word.Document.12">
                  <p:embed/>
                  <p:pic>
                    <p:nvPicPr>
                      <p:cNvPr id="0" name=""/>
                      <p:cNvPicPr/>
                      <p:nvPr/>
                    </p:nvPicPr>
                    <p:blipFill>
                      <a:blip r:embed="rId4"/>
                      <a:stretch>
                        <a:fillRect/>
                      </a:stretch>
                    </p:blipFill>
                    <p:spPr>
                      <a:xfrm>
                        <a:off x="5367338" y="874713"/>
                        <a:ext cx="3687762" cy="5237162"/>
                      </a:xfrm>
                      <a:prstGeom prst="rect">
                        <a:avLst/>
                      </a:prstGeom>
                      <a:ln w="19050">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11199959"/>
              </p:ext>
            </p:extLst>
          </p:nvPr>
        </p:nvGraphicFramePr>
        <p:xfrm>
          <a:off x="1143000" y="874713"/>
          <a:ext cx="3767138" cy="5416550"/>
        </p:xfrm>
        <a:graphic>
          <a:graphicData uri="http://schemas.openxmlformats.org/presentationml/2006/ole">
            <mc:AlternateContent xmlns:mc="http://schemas.openxmlformats.org/markup-compatibility/2006">
              <mc:Choice xmlns:v="urn:schemas-microsoft-com:vml" Requires="v">
                <p:oleObj spid="_x0000_s7435" name="Document" r:id="rId5" imgW="5653638" imgH="8300638" progId="Word.Document.12">
                  <p:embed/>
                </p:oleObj>
              </mc:Choice>
              <mc:Fallback>
                <p:oleObj name="Document" r:id="rId5" imgW="5653638" imgH="8300638" progId="Word.Document.12">
                  <p:embed/>
                  <p:pic>
                    <p:nvPicPr>
                      <p:cNvPr id="0" name=""/>
                      <p:cNvPicPr/>
                      <p:nvPr/>
                    </p:nvPicPr>
                    <p:blipFill>
                      <a:blip r:embed="rId6"/>
                      <a:stretch>
                        <a:fillRect/>
                      </a:stretch>
                    </p:blipFill>
                    <p:spPr>
                      <a:xfrm>
                        <a:off x="1143000" y="874713"/>
                        <a:ext cx="3767138" cy="5416550"/>
                      </a:xfrm>
                      <a:prstGeom prst="rect">
                        <a:avLst/>
                      </a:prstGeom>
                    </p:spPr>
                  </p:pic>
                </p:oleObj>
              </mc:Fallback>
            </mc:AlternateContent>
          </a:graphicData>
        </a:graphic>
      </p:graphicFrame>
      <p:sp>
        <p:nvSpPr>
          <p:cNvPr id="3" name="Slide Number Placeholder 2"/>
          <p:cNvSpPr>
            <a:spLocks noGrp="1"/>
          </p:cNvSpPr>
          <p:nvPr>
            <p:ph type="sldNum" sz="quarter" idx="12"/>
          </p:nvPr>
        </p:nvSpPr>
        <p:spPr/>
        <p:txBody>
          <a:bodyPr/>
          <a:lstStyle/>
          <a:p>
            <a:fld id="{6F1EBD1E-2AAA-4056-A30A-292DF917C0C1}" type="slidenum">
              <a:rPr lang="en-US" smtClean="0"/>
              <a:t>10</a:t>
            </a:fld>
            <a:endParaRPr lang="en-US" dirty="0"/>
          </a:p>
        </p:txBody>
      </p:sp>
    </p:spTree>
    <p:extLst>
      <p:ext uri="{BB962C8B-B14F-4D97-AF65-F5344CB8AC3E}">
        <p14:creationId xmlns:p14="http://schemas.microsoft.com/office/powerpoint/2010/main" val="1242019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7454" y="208721"/>
            <a:ext cx="8626485" cy="369332"/>
          </a:xfrm>
          <a:prstGeom prst="rect">
            <a:avLst/>
          </a:prstGeom>
          <a:noFill/>
        </p:spPr>
        <p:txBody>
          <a:bodyPr wrap="square" rtlCol="0">
            <a:spAutoFit/>
          </a:bodyPr>
          <a:lstStyle/>
          <a:p>
            <a:r>
              <a:rPr lang="en-US" b="1" dirty="0" smtClean="0">
                <a:solidFill>
                  <a:srgbClr val="000000"/>
                </a:solidFill>
                <a:effectLst/>
                <a:latin typeface="Times New Roman" panose="02020603050405020304" pitchFamily="18" charset="0"/>
                <a:ea typeface="Times New Roman" panose="02020603050405020304" pitchFamily="18" charset="0"/>
              </a:rPr>
              <a:t>Nutrient Management</a:t>
            </a:r>
            <a:r>
              <a:rPr lang="en-US" b="1" dirty="0" smtClean="0">
                <a:effectLst/>
                <a:latin typeface="Times New Roman" panose="02020603050405020304" pitchFamily="18" charset="0"/>
                <a:ea typeface="Times New Roman" panose="02020603050405020304" pitchFamily="18" charset="0"/>
              </a:rPr>
              <a:t> with </a:t>
            </a:r>
            <a:r>
              <a:rPr lang="en-US" b="1" dirty="0" smtClean="0">
                <a:solidFill>
                  <a:schemeClr val="accent2">
                    <a:lumMod val="50000"/>
                  </a:schemeClr>
                </a:solidFill>
                <a:effectLst/>
                <a:latin typeface="Times New Roman" panose="02020603050405020304" pitchFamily="18" charset="0"/>
                <a:ea typeface="Times New Roman" panose="02020603050405020304" pitchFamily="18" charset="0"/>
              </a:rPr>
              <a:t>Level I </a:t>
            </a:r>
            <a:r>
              <a:rPr lang="en-US" b="1" dirty="0" smtClean="0">
                <a:effectLst/>
                <a:latin typeface="Times New Roman" panose="02020603050405020304" pitchFamily="18" charset="0"/>
                <a:ea typeface="Times New Roman" panose="02020603050405020304" pitchFamily="18" charset="0"/>
              </a:rPr>
              <a:t>(text), </a:t>
            </a:r>
            <a:r>
              <a:rPr lang="en-US" b="1" dirty="0" smtClean="0">
                <a:solidFill>
                  <a:srgbClr val="0000FF"/>
                </a:solidFill>
                <a:effectLst/>
                <a:latin typeface="Times New Roman" panose="02020603050405020304" pitchFamily="18" charset="0"/>
                <a:ea typeface="Times New Roman" panose="02020603050405020304" pitchFamily="18" charset="0"/>
              </a:rPr>
              <a:t>Level II</a:t>
            </a:r>
            <a:r>
              <a:rPr lang="en-US" b="1" dirty="0" smtClean="0">
                <a:effectLst/>
                <a:latin typeface="Times New Roman" panose="02020603050405020304" pitchFamily="18" charset="0"/>
                <a:ea typeface="Times New Roman" panose="02020603050405020304" pitchFamily="18" charset="0"/>
              </a:rPr>
              <a:t> (units, quantities) and </a:t>
            </a:r>
            <a:r>
              <a:rPr lang="en-US" b="1" dirty="0" smtClean="0">
                <a:solidFill>
                  <a:srgbClr val="FF0000"/>
                </a:solidFill>
                <a:effectLst/>
                <a:latin typeface="Times New Roman" panose="02020603050405020304" pitchFamily="18" charset="0"/>
                <a:ea typeface="Times New Roman" panose="02020603050405020304" pitchFamily="18" charset="0"/>
              </a:rPr>
              <a:t>Level III</a:t>
            </a:r>
            <a:r>
              <a:rPr lang="en-US" b="1" dirty="0" smtClean="0">
                <a:effectLst/>
                <a:latin typeface="Times New Roman" panose="02020603050405020304" pitchFamily="18" charset="0"/>
                <a:ea typeface="Times New Roman" panose="02020603050405020304" pitchFamily="18" charset="0"/>
              </a:rPr>
              <a:t> ($):</a:t>
            </a:r>
            <a:endParaRPr lang="en-US" b="1" dirty="0"/>
          </a:p>
        </p:txBody>
      </p:sp>
      <p:graphicFrame>
        <p:nvGraphicFramePr>
          <p:cNvPr id="3" name="Object 2"/>
          <p:cNvGraphicFramePr>
            <a:graphicFrameLocks noChangeAspect="1"/>
          </p:cNvGraphicFramePr>
          <p:nvPr>
            <p:extLst>
              <p:ext uri="{D42A27DB-BD31-4B8C-83A1-F6EECF244321}">
                <p14:modId xmlns:p14="http://schemas.microsoft.com/office/powerpoint/2010/main" val="2839125986"/>
              </p:ext>
            </p:extLst>
          </p:nvPr>
        </p:nvGraphicFramePr>
        <p:xfrm>
          <a:off x="1411909" y="878164"/>
          <a:ext cx="3683000" cy="5418137"/>
        </p:xfrm>
        <a:graphic>
          <a:graphicData uri="http://schemas.openxmlformats.org/presentationml/2006/ole">
            <mc:AlternateContent xmlns:mc="http://schemas.openxmlformats.org/markup-compatibility/2006">
              <mc:Choice xmlns:v="urn:schemas-microsoft-com:vml" Requires="v">
                <p:oleObj spid="_x0000_s5394" name="Document" r:id="rId3" imgW="5664151" imgH="8206341" progId="Word.Document.12">
                  <p:embed/>
                </p:oleObj>
              </mc:Choice>
              <mc:Fallback>
                <p:oleObj name="Document" r:id="rId3" imgW="5664151" imgH="8206341" progId="Word.Document.12">
                  <p:embed/>
                  <p:pic>
                    <p:nvPicPr>
                      <p:cNvPr id="0" name=""/>
                      <p:cNvPicPr/>
                      <p:nvPr/>
                    </p:nvPicPr>
                    <p:blipFill>
                      <a:blip r:embed="rId4"/>
                      <a:stretch>
                        <a:fillRect/>
                      </a:stretch>
                    </p:blipFill>
                    <p:spPr>
                      <a:xfrm>
                        <a:off x="1411909" y="878164"/>
                        <a:ext cx="3683000" cy="5418137"/>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434557253"/>
              </p:ext>
            </p:extLst>
          </p:nvPr>
        </p:nvGraphicFramePr>
        <p:xfrm>
          <a:off x="5586413" y="874713"/>
          <a:ext cx="3686175" cy="4294187"/>
        </p:xfrm>
        <a:graphic>
          <a:graphicData uri="http://schemas.openxmlformats.org/presentationml/2006/ole">
            <mc:AlternateContent xmlns:mc="http://schemas.openxmlformats.org/markup-compatibility/2006">
              <mc:Choice xmlns:v="urn:schemas-microsoft-com:vml" Requires="v">
                <p:oleObj spid="_x0000_s5395" name="Document" r:id="rId5" imgW="5664151" imgH="6612653" progId="Word.Document.12">
                  <p:embed/>
                </p:oleObj>
              </mc:Choice>
              <mc:Fallback>
                <p:oleObj name="Document" r:id="rId5" imgW="5664151" imgH="6612653" progId="Word.Document.12">
                  <p:embed/>
                  <p:pic>
                    <p:nvPicPr>
                      <p:cNvPr id="0" name=""/>
                      <p:cNvPicPr/>
                      <p:nvPr/>
                    </p:nvPicPr>
                    <p:blipFill>
                      <a:blip r:embed="rId6"/>
                      <a:stretch>
                        <a:fillRect/>
                      </a:stretch>
                    </p:blipFill>
                    <p:spPr>
                      <a:xfrm>
                        <a:off x="5586413" y="874713"/>
                        <a:ext cx="3686175" cy="4294187"/>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6F1EBD1E-2AAA-4056-A30A-292DF917C0C1}" type="slidenum">
              <a:rPr lang="en-US" smtClean="0"/>
              <a:t>11</a:t>
            </a:fld>
            <a:endParaRPr lang="en-US" dirty="0"/>
          </a:p>
        </p:txBody>
      </p:sp>
    </p:spTree>
    <p:extLst>
      <p:ext uri="{BB962C8B-B14F-4D97-AF65-F5344CB8AC3E}">
        <p14:creationId xmlns:p14="http://schemas.microsoft.com/office/powerpoint/2010/main" val="3259758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269730"/>
              </p:ext>
            </p:extLst>
          </p:nvPr>
        </p:nvGraphicFramePr>
        <p:xfrm>
          <a:off x="526568" y="1093650"/>
          <a:ext cx="3608387" cy="5248275"/>
        </p:xfrm>
        <a:graphic>
          <a:graphicData uri="http://schemas.openxmlformats.org/presentationml/2006/ole">
            <mc:AlternateContent xmlns:mc="http://schemas.openxmlformats.org/markup-compatibility/2006">
              <mc:Choice xmlns:v="urn:schemas-microsoft-com:vml" Requires="v">
                <p:oleObj spid="_x0000_s1452" name="Document" r:id="rId3" imgW="5664151" imgH="8218578" progId="Word.Document.12">
                  <p:embed/>
                </p:oleObj>
              </mc:Choice>
              <mc:Fallback>
                <p:oleObj name="Document" r:id="rId3" imgW="5664151" imgH="8218578" progId="Word.Document.12">
                  <p:embed/>
                  <p:pic>
                    <p:nvPicPr>
                      <p:cNvPr id="0" name=""/>
                      <p:cNvPicPr/>
                      <p:nvPr/>
                    </p:nvPicPr>
                    <p:blipFill>
                      <a:blip r:embed="rId4"/>
                      <a:stretch>
                        <a:fillRect/>
                      </a:stretch>
                    </p:blipFill>
                    <p:spPr>
                      <a:xfrm>
                        <a:off x="526568" y="1093650"/>
                        <a:ext cx="3608387" cy="524827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868679325"/>
              </p:ext>
            </p:extLst>
          </p:nvPr>
        </p:nvGraphicFramePr>
        <p:xfrm>
          <a:off x="4467743" y="1093650"/>
          <a:ext cx="3608388" cy="5248275"/>
        </p:xfrm>
        <a:graphic>
          <a:graphicData uri="http://schemas.openxmlformats.org/presentationml/2006/ole">
            <mc:AlternateContent xmlns:mc="http://schemas.openxmlformats.org/markup-compatibility/2006">
              <mc:Choice xmlns:v="urn:schemas-microsoft-com:vml" Requires="v">
                <p:oleObj spid="_x0000_s1453" name="Document" r:id="rId5" imgW="5664151" imgH="8218578" progId="Word.Document.12">
                  <p:embed/>
                </p:oleObj>
              </mc:Choice>
              <mc:Fallback>
                <p:oleObj name="Document" r:id="rId5" imgW="5664151" imgH="8218578" progId="Word.Document.12">
                  <p:embed/>
                  <p:pic>
                    <p:nvPicPr>
                      <p:cNvPr id="0" name=""/>
                      <p:cNvPicPr/>
                      <p:nvPr/>
                    </p:nvPicPr>
                    <p:blipFill>
                      <a:blip r:embed="rId6"/>
                      <a:stretch>
                        <a:fillRect/>
                      </a:stretch>
                    </p:blipFill>
                    <p:spPr>
                      <a:xfrm>
                        <a:off x="4467743" y="1093650"/>
                        <a:ext cx="3608388" cy="524827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539222407"/>
              </p:ext>
            </p:extLst>
          </p:nvPr>
        </p:nvGraphicFramePr>
        <p:xfrm>
          <a:off x="8408988" y="1093788"/>
          <a:ext cx="3319462" cy="4819650"/>
        </p:xfrm>
        <a:graphic>
          <a:graphicData uri="http://schemas.openxmlformats.org/presentationml/2006/ole">
            <mc:AlternateContent xmlns:mc="http://schemas.openxmlformats.org/markup-compatibility/2006">
              <mc:Choice xmlns:v="urn:schemas-microsoft-com:vml" Requires="v">
                <p:oleObj spid="_x0000_s1454" name="Document" r:id="rId7" imgW="5664151" imgH="8212459" progId="Word.Document.12">
                  <p:embed/>
                </p:oleObj>
              </mc:Choice>
              <mc:Fallback>
                <p:oleObj name="Document" r:id="rId7" imgW="5664151" imgH="8212459" progId="Word.Document.12">
                  <p:embed/>
                  <p:pic>
                    <p:nvPicPr>
                      <p:cNvPr id="0" name=""/>
                      <p:cNvPicPr/>
                      <p:nvPr/>
                    </p:nvPicPr>
                    <p:blipFill>
                      <a:blip r:embed="rId8"/>
                      <a:stretch>
                        <a:fillRect/>
                      </a:stretch>
                    </p:blipFill>
                    <p:spPr>
                      <a:xfrm>
                        <a:off x="8408988" y="1093788"/>
                        <a:ext cx="3319462" cy="4819650"/>
                      </a:xfrm>
                      <a:prstGeom prst="rect">
                        <a:avLst/>
                      </a:prstGeom>
                    </p:spPr>
                  </p:pic>
                </p:oleObj>
              </mc:Fallback>
            </mc:AlternateContent>
          </a:graphicData>
        </a:graphic>
      </p:graphicFrame>
      <p:sp>
        <p:nvSpPr>
          <p:cNvPr id="5" name="TextBox 4"/>
          <p:cNvSpPr txBox="1"/>
          <p:nvPr/>
        </p:nvSpPr>
        <p:spPr>
          <a:xfrm>
            <a:off x="462544" y="496956"/>
            <a:ext cx="7946444" cy="369332"/>
          </a:xfrm>
          <a:prstGeom prst="rect">
            <a:avLst/>
          </a:prstGeom>
          <a:noFill/>
        </p:spPr>
        <p:txBody>
          <a:bodyPr wrap="square" rtlCol="0">
            <a:spAutoFit/>
          </a:bodyPr>
          <a:lstStyle/>
          <a:p>
            <a:r>
              <a:rPr lang="en-US" b="1" dirty="0"/>
              <a:t>Conservation System with </a:t>
            </a:r>
            <a:r>
              <a:rPr lang="en-US" b="1" dirty="0">
                <a:solidFill>
                  <a:schemeClr val="accent2">
                    <a:lumMod val="50000"/>
                  </a:schemeClr>
                </a:solidFill>
              </a:rPr>
              <a:t>Level I</a:t>
            </a:r>
            <a:r>
              <a:rPr lang="en-US" b="1" dirty="0"/>
              <a:t> (text), </a:t>
            </a:r>
            <a:r>
              <a:rPr lang="en-US" b="1" dirty="0">
                <a:solidFill>
                  <a:srgbClr val="0000FF"/>
                </a:solidFill>
              </a:rPr>
              <a:t>Level II </a:t>
            </a:r>
            <a:r>
              <a:rPr lang="en-US" b="1" dirty="0"/>
              <a:t>(units, quantities) and </a:t>
            </a:r>
            <a:r>
              <a:rPr lang="en-US" b="1" dirty="0">
                <a:solidFill>
                  <a:srgbClr val="FF0000"/>
                </a:solidFill>
              </a:rPr>
              <a:t>Level III</a:t>
            </a:r>
            <a:r>
              <a:rPr lang="en-US" b="1" dirty="0"/>
              <a:t> </a:t>
            </a:r>
            <a:r>
              <a:rPr lang="en-US" b="1" dirty="0" smtClean="0"/>
              <a:t>($):</a:t>
            </a:r>
            <a:endParaRPr lang="en-US" b="1" dirty="0"/>
          </a:p>
        </p:txBody>
      </p:sp>
      <p:sp>
        <p:nvSpPr>
          <p:cNvPr id="6" name="TextBox 5"/>
          <p:cNvSpPr txBox="1"/>
          <p:nvPr/>
        </p:nvSpPr>
        <p:spPr>
          <a:xfrm>
            <a:off x="8408919" y="2793930"/>
            <a:ext cx="3209788" cy="2554545"/>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US" sz="1600" b="1" dirty="0" smtClean="0"/>
              <a:t>The Conservation System merges all three practices into one site-specific document.</a:t>
            </a:r>
          </a:p>
          <a:p>
            <a:pPr marL="285750" indent="-285750">
              <a:buFont typeface="Arial" panose="020B0604020202020204" pitchFamily="34" charset="0"/>
              <a:buChar char="•"/>
            </a:pPr>
            <a:r>
              <a:rPr lang="en-US" sz="1600" b="1" dirty="0" smtClean="0"/>
              <a:t>Redundant effects are deleted.</a:t>
            </a:r>
          </a:p>
          <a:p>
            <a:pPr marL="285750" indent="-285750">
              <a:buFont typeface="Arial" panose="020B0604020202020204" pitchFamily="34" charset="0"/>
              <a:buChar char="•"/>
            </a:pPr>
            <a:r>
              <a:rPr lang="en-US" sz="1600" b="1" dirty="0" smtClean="0"/>
              <a:t>The Conservation Planner identifies and accounts for synergistic effects.</a:t>
            </a:r>
          </a:p>
          <a:p>
            <a:pPr marL="285750" indent="-285750">
              <a:buFont typeface="Arial" panose="020B0604020202020204" pitchFamily="34" charset="0"/>
              <a:buChar char="•"/>
            </a:pPr>
            <a:r>
              <a:rPr lang="en-US" sz="1600" b="1" dirty="0"/>
              <a:t>Offered as a “system” rather than “individual” </a:t>
            </a:r>
            <a:r>
              <a:rPr lang="en-US" sz="1600" b="1" dirty="0" smtClean="0"/>
              <a:t>practices.</a:t>
            </a:r>
            <a:endParaRPr lang="en-US" sz="1600" b="1" dirty="0"/>
          </a:p>
          <a:p>
            <a:pPr marL="285750" indent="-285750">
              <a:buFont typeface="Arial" panose="020B0604020202020204" pitchFamily="34" charset="0"/>
              <a:buChar char="•"/>
            </a:pPr>
            <a:r>
              <a:rPr lang="en-US" sz="1600" b="1" dirty="0" smtClean="0"/>
              <a:t>Covered all the technical points.</a:t>
            </a:r>
          </a:p>
        </p:txBody>
      </p:sp>
      <p:sp>
        <p:nvSpPr>
          <p:cNvPr id="7" name="TextBox 6"/>
          <p:cNvSpPr txBox="1"/>
          <p:nvPr/>
        </p:nvSpPr>
        <p:spPr>
          <a:xfrm>
            <a:off x="8377306" y="5757150"/>
            <a:ext cx="3209788" cy="584775"/>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US" sz="1600" b="1" dirty="0" smtClean="0"/>
              <a:t>Contact Hal Gordon, Economist, WNTSC, for more information.</a:t>
            </a:r>
          </a:p>
        </p:txBody>
      </p:sp>
      <p:sp>
        <p:nvSpPr>
          <p:cNvPr id="8" name="Slide Number Placeholder 7"/>
          <p:cNvSpPr>
            <a:spLocks noGrp="1"/>
          </p:cNvSpPr>
          <p:nvPr>
            <p:ph type="sldNum" sz="quarter" idx="12"/>
          </p:nvPr>
        </p:nvSpPr>
        <p:spPr/>
        <p:txBody>
          <a:bodyPr/>
          <a:lstStyle/>
          <a:p>
            <a:fld id="{6F1EBD1E-2AAA-4056-A30A-292DF917C0C1}" type="slidenum">
              <a:rPr lang="en-US" smtClean="0"/>
              <a:t>12</a:t>
            </a:fld>
            <a:endParaRPr lang="en-US" dirty="0"/>
          </a:p>
        </p:txBody>
      </p:sp>
    </p:spTree>
    <p:extLst>
      <p:ext uri="{BB962C8B-B14F-4D97-AF65-F5344CB8AC3E}">
        <p14:creationId xmlns:p14="http://schemas.microsoft.com/office/powerpoint/2010/main" val="1698579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Box 2"/>
          <p:cNvSpPr txBox="1">
            <a:spLocks noChangeArrowheads="1"/>
          </p:cNvSpPr>
          <p:nvPr/>
        </p:nvSpPr>
        <p:spPr bwMode="auto">
          <a:xfrm>
            <a:off x="894522" y="742122"/>
            <a:ext cx="10495721"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u="sng">
                <a:solidFill>
                  <a:schemeClr val="tx1"/>
                </a:solidFill>
                <a:latin typeface="Times New Roman" panose="02020603050405020304" pitchFamily="18" charset="0"/>
              </a:defRPr>
            </a:lvl1pPr>
            <a:lvl2pPr marL="742950" indent="-285750">
              <a:defRPr sz="2000" u="sng">
                <a:solidFill>
                  <a:schemeClr val="tx1"/>
                </a:solidFill>
                <a:latin typeface="Times New Roman" panose="02020603050405020304" pitchFamily="18" charset="0"/>
              </a:defRPr>
            </a:lvl2pPr>
            <a:lvl3pPr marL="1143000" indent="-228600">
              <a:defRPr sz="2000" u="sng">
                <a:solidFill>
                  <a:schemeClr val="tx1"/>
                </a:solidFill>
                <a:latin typeface="Times New Roman" panose="02020603050405020304" pitchFamily="18" charset="0"/>
              </a:defRPr>
            </a:lvl3pPr>
            <a:lvl4pPr marL="1600200" indent="-228600">
              <a:defRPr sz="2000" u="sng">
                <a:solidFill>
                  <a:schemeClr val="tx1"/>
                </a:solidFill>
                <a:latin typeface="Times New Roman" panose="02020603050405020304" pitchFamily="18" charset="0"/>
              </a:defRPr>
            </a:lvl4pPr>
            <a:lvl5pPr marL="2057400" indent="-228600">
              <a:defRPr sz="20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u="sng">
                <a:solidFill>
                  <a:schemeClr val="tx1"/>
                </a:solidFill>
                <a:latin typeface="Times New Roman" panose="02020603050405020304" pitchFamily="18" charset="0"/>
              </a:defRPr>
            </a:lvl9pPr>
          </a:lstStyle>
          <a:p>
            <a:r>
              <a:rPr lang="en-US" altLang="en-US" sz="3600" b="1" u="none" dirty="0"/>
              <a:t>T-Charts for All Conservation Practices:</a:t>
            </a:r>
          </a:p>
          <a:p>
            <a:endParaRPr lang="en-US" altLang="en-US" b="1" u="none" dirty="0"/>
          </a:p>
          <a:p>
            <a:r>
              <a:rPr lang="en-US" altLang="en-US" b="1" u="none" dirty="0" smtClean="0">
                <a:solidFill>
                  <a:srgbClr val="0000FF"/>
                </a:solidFill>
              </a:rPr>
              <a:t>https</a:t>
            </a:r>
            <a:r>
              <a:rPr lang="en-US" altLang="en-US" b="1" u="none" dirty="0">
                <a:solidFill>
                  <a:srgbClr val="0000FF"/>
                </a:solidFill>
              </a:rPr>
              <a:t>://</a:t>
            </a:r>
            <a:r>
              <a:rPr lang="en-US" altLang="en-US" b="1" u="none" dirty="0" smtClean="0">
                <a:solidFill>
                  <a:srgbClr val="0000FF"/>
                </a:solidFill>
              </a:rPr>
              <a:t>ems-team.usda.gov/sites/NRCS_ST_WNTSC/coreteam/Economics</a:t>
            </a:r>
            <a:r>
              <a:rPr lang="en-US" altLang="en-US" b="1" u="none" dirty="0">
                <a:solidFill>
                  <a:srgbClr val="0000FF"/>
                </a:solidFill>
              </a:rPr>
              <a:t>/_layouts/15/start.aspx#/Shared%20Documents/Forms/AllItems.aspx?RootFolder=%2Fsites%2FNRCS%5FST%5FWNTSC%2Fcoreteam%2FEconomics%2FShared%20Documents%2FConservation%20Practice%20Benefit%20Cost%20Templates&amp;FolderCTID=0x012000E46B0884F297174E9993588CBC877FB6&amp;View=%</a:t>
            </a:r>
            <a:r>
              <a:rPr lang="en-US" altLang="en-US" b="1" u="none" dirty="0" smtClean="0">
                <a:solidFill>
                  <a:srgbClr val="0000FF"/>
                </a:solidFill>
              </a:rPr>
              <a:t>7BC51E6D84%2DCD8F%2D4D7B%2D959A%2DCB7272F4A6A1%7D</a:t>
            </a:r>
            <a:endParaRPr lang="en-US" altLang="en-US" b="1" u="none" dirty="0">
              <a:solidFill>
                <a:srgbClr val="0000FF"/>
              </a:solidFill>
            </a:endParaRPr>
          </a:p>
          <a:p>
            <a:endParaRPr lang="en-US" altLang="en-US" b="1" u="none" dirty="0"/>
          </a:p>
        </p:txBody>
      </p:sp>
      <p:sp>
        <p:nvSpPr>
          <p:cNvPr id="2" name="Rectangle 1"/>
          <p:cNvSpPr/>
          <p:nvPr/>
        </p:nvSpPr>
        <p:spPr>
          <a:xfrm>
            <a:off x="894521" y="4507900"/>
            <a:ext cx="10495721" cy="646331"/>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Please contact Hal Gordon, NRCS WNTSC Economist, Portland, Oregon for more information about the Conservation Practice Benefit-Cost Templates.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792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070" y="298174"/>
            <a:ext cx="11598965" cy="6540252"/>
          </a:xfrm>
          <a:prstGeom prst="rect">
            <a:avLst/>
          </a:prstGeom>
          <a:noFill/>
        </p:spPr>
        <p:txBody>
          <a:bodyPr wrap="square" rtlCol="0">
            <a:spAutoFit/>
          </a:bodyPr>
          <a:lstStyle/>
          <a:p>
            <a:r>
              <a:rPr lang="en-US" sz="2400" b="1" dirty="0"/>
              <a:t>Conservation Practice Benefit-Cost </a:t>
            </a:r>
            <a:r>
              <a:rPr lang="en-US" sz="2400" b="1" dirty="0" smtClean="0"/>
              <a:t>Templates</a:t>
            </a:r>
            <a:endParaRPr lang="en-US" sz="2400" dirty="0"/>
          </a:p>
          <a:p>
            <a:r>
              <a:rPr lang="en-US" sz="1000" b="1" dirty="0"/>
              <a:t> </a:t>
            </a:r>
            <a:endParaRPr lang="en-US" sz="1000" dirty="0"/>
          </a:p>
          <a:p>
            <a:r>
              <a:rPr lang="en-US" sz="2300" dirty="0"/>
              <a:t>Agricultural producers, landowners, NRCS conservation planners, NRCS leadership, the public and congress are always asking for the benefits, costs and economic analysis of NRCS’s activities – specifically about NRCS Conservation Practices and Conservation Systems.  They want to know that NRCS’s practices are cost-effective.  Economists have struggled to provide this information, often citing individual producer case studies that are </a:t>
            </a:r>
            <a:r>
              <a:rPr lang="en-US" sz="2300" dirty="0" smtClean="0"/>
              <a:t>site specific and only </a:t>
            </a:r>
            <a:r>
              <a:rPr lang="en-US" sz="2300" dirty="0"/>
              <a:t>locally relevant.</a:t>
            </a:r>
          </a:p>
          <a:p>
            <a:r>
              <a:rPr lang="en-US" sz="1000" dirty="0"/>
              <a:t> </a:t>
            </a:r>
          </a:p>
          <a:p>
            <a:r>
              <a:rPr lang="en-US" sz="2300" dirty="0"/>
              <a:t>For the first time, basic benefit-cost information has been identified for all 175 NRCS Conservation Practices in the form of one-page documents.  Each document has the same format and data categories, making it is easy to compare practices.  Each document contains general talking points about the conservation practice.  </a:t>
            </a:r>
            <a:endParaRPr lang="en-US" sz="2300" dirty="0" smtClean="0"/>
          </a:p>
          <a:p>
            <a:endParaRPr lang="en-US" sz="1000" dirty="0"/>
          </a:p>
          <a:p>
            <a:r>
              <a:rPr lang="en-US" sz="2300" dirty="0" smtClean="0"/>
              <a:t>The </a:t>
            </a:r>
            <a:r>
              <a:rPr lang="en-US" sz="2300" dirty="0"/>
              <a:t>conservation planner can easily review the document and discuss the benefits and costs of each conservation practice with the client.  Each document contains qualitative information and does not contain units, numbers or dollar estimates.  Quantitative data is added later when the planning site, resource concerns and goals and objectives of the client are identified. </a:t>
            </a:r>
            <a:endParaRPr lang="en-US" sz="2300" dirty="0" smtClean="0"/>
          </a:p>
          <a:p>
            <a:endParaRPr lang="en-US" sz="1000" dirty="0"/>
          </a:p>
          <a:p>
            <a:r>
              <a:rPr lang="en-US" sz="2300" dirty="0" smtClean="0"/>
              <a:t> Use of the templates in conservation planning is voluntary, </a:t>
            </a:r>
            <a:r>
              <a:rPr lang="en-US" sz="2300" dirty="0" smtClean="0"/>
              <a:t>they are not required documentation in the landowners case file.</a:t>
            </a:r>
            <a:endParaRPr lang="en-US" sz="2300" dirty="0" smtClean="0"/>
          </a:p>
          <a:p>
            <a:endParaRPr lang="en-US" sz="1000" dirty="0"/>
          </a:p>
        </p:txBody>
      </p:sp>
      <p:sp>
        <p:nvSpPr>
          <p:cNvPr id="5" name="Slide Number Placeholder 4"/>
          <p:cNvSpPr>
            <a:spLocks noGrp="1"/>
          </p:cNvSpPr>
          <p:nvPr>
            <p:ph type="sldNum" sz="quarter" idx="12"/>
          </p:nvPr>
        </p:nvSpPr>
        <p:spPr/>
        <p:txBody>
          <a:bodyPr/>
          <a:lstStyle/>
          <a:p>
            <a:fld id="{6F1EBD1E-2AAA-4056-A30A-292DF917C0C1}" type="slidenum">
              <a:rPr lang="en-US" smtClean="0"/>
              <a:t>2</a:t>
            </a:fld>
            <a:endParaRPr lang="en-US" dirty="0"/>
          </a:p>
        </p:txBody>
      </p:sp>
    </p:spTree>
    <p:extLst>
      <p:ext uri="{BB962C8B-B14F-4D97-AF65-F5344CB8AC3E}">
        <p14:creationId xmlns:p14="http://schemas.microsoft.com/office/powerpoint/2010/main" val="309063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070" y="298174"/>
            <a:ext cx="11274287" cy="6540252"/>
          </a:xfrm>
          <a:prstGeom prst="rect">
            <a:avLst/>
          </a:prstGeom>
          <a:noFill/>
        </p:spPr>
        <p:txBody>
          <a:bodyPr wrap="square" rtlCol="0">
            <a:spAutoFit/>
          </a:bodyPr>
          <a:lstStyle/>
          <a:p>
            <a:r>
              <a:rPr lang="en-US" sz="2400" b="1" dirty="0"/>
              <a:t>Conservation Practice Benefit-Cost </a:t>
            </a:r>
            <a:r>
              <a:rPr lang="en-US" sz="2400" b="1" dirty="0" smtClean="0"/>
              <a:t>Templates</a:t>
            </a:r>
            <a:endParaRPr lang="en-US" sz="2400" dirty="0"/>
          </a:p>
          <a:p>
            <a:r>
              <a:rPr lang="en-US" sz="1000" b="1" dirty="0"/>
              <a:t> </a:t>
            </a:r>
            <a:endParaRPr lang="en-US" sz="1000" dirty="0"/>
          </a:p>
          <a:p>
            <a:r>
              <a:rPr lang="en-US" sz="2300" dirty="0"/>
              <a:t>The templates are used in the NRCS nine-step planning process as described in the National Planning Procedures Handbook and in Economics Technical Note: TN 200-ECN-1, Basic Economic Analysis Using T-Charts (August 2013).</a:t>
            </a:r>
          </a:p>
          <a:p>
            <a:endParaRPr lang="en-US" sz="1000" dirty="0" smtClean="0"/>
          </a:p>
          <a:p>
            <a:r>
              <a:rPr lang="en-US" sz="2300" dirty="0" smtClean="0"/>
              <a:t>The </a:t>
            </a:r>
            <a:r>
              <a:rPr lang="en-US" sz="2300" dirty="0"/>
              <a:t>initial benefit-cost information came from the NRCS Conservation Practice Standard and the Conservation Practice Physical Effects Matrix. </a:t>
            </a:r>
            <a:r>
              <a:rPr lang="en-US" sz="2300" dirty="0" smtClean="0"/>
              <a:t>Additional quantitative </a:t>
            </a:r>
            <a:r>
              <a:rPr lang="en-US" sz="2300" dirty="0"/>
              <a:t>data would come from the land user, conservation planner, technical specialist and local agricultural supply vendors and contractors</a:t>
            </a:r>
            <a:r>
              <a:rPr lang="en-US" sz="2300" dirty="0" smtClean="0"/>
              <a:t>.</a:t>
            </a:r>
          </a:p>
          <a:p>
            <a:endParaRPr lang="en-US" sz="1000" dirty="0"/>
          </a:p>
          <a:p>
            <a:r>
              <a:rPr lang="en-US" sz="2300" dirty="0" smtClean="0"/>
              <a:t>NRCS can not guarantee every benefit and cost in the template will occur on every project, but we can say there is a high likelihood they will occur.  Ultimately the conservation planner will determine the actual benefits, costs, probability and magnitude of occurrence.</a:t>
            </a:r>
            <a:endParaRPr lang="en-US" sz="2300" dirty="0"/>
          </a:p>
          <a:p>
            <a:r>
              <a:rPr lang="en-US" sz="1000" dirty="0"/>
              <a:t> </a:t>
            </a:r>
          </a:p>
          <a:p>
            <a:r>
              <a:rPr lang="en-US" sz="2300" dirty="0"/>
              <a:t>The goal is to </a:t>
            </a:r>
            <a:r>
              <a:rPr lang="en-US" sz="2300" dirty="0" smtClean="0"/>
              <a:t>get approval for each practice template </a:t>
            </a:r>
            <a:r>
              <a:rPr lang="en-US" sz="2300" dirty="0" smtClean="0"/>
              <a:t>from the national discipline lead, then </a:t>
            </a:r>
            <a:r>
              <a:rPr lang="en-US" sz="2300" dirty="0" smtClean="0"/>
              <a:t>make </a:t>
            </a:r>
            <a:r>
              <a:rPr lang="en-US" sz="2300" dirty="0"/>
              <a:t>the templates available to each NRCS State Office for </a:t>
            </a:r>
            <a:r>
              <a:rPr lang="en-US" sz="2300" dirty="0" smtClean="0"/>
              <a:t>editing and </a:t>
            </a:r>
            <a:r>
              <a:rPr lang="en-US" sz="2300" dirty="0"/>
              <a:t>posting the templates to </a:t>
            </a:r>
            <a:r>
              <a:rPr lang="en-US" sz="2300" dirty="0" smtClean="0"/>
              <a:t>FOTG Section V, and </a:t>
            </a:r>
            <a:r>
              <a:rPr lang="en-US" sz="2300" dirty="0"/>
              <a:t>using the templates in all conservation planning activities.  </a:t>
            </a:r>
            <a:endParaRPr lang="en-US" sz="2300" dirty="0" smtClean="0"/>
          </a:p>
          <a:p>
            <a:endParaRPr lang="en-US" sz="1000" dirty="0"/>
          </a:p>
          <a:p>
            <a:r>
              <a:rPr lang="en-US" altLang="en-US" sz="2300" dirty="0" smtClean="0"/>
              <a:t>The templates are currently </a:t>
            </a:r>
            <a:r>
              <a:rPr lang="en-US" altLang="en-US" sz="2300" dirty="0"/>
              <a:t>stored at the WNTSC Economics </a:t>
            </a:r>
            <a:r>
              <a:rPr lang="en-US" altLang="en-US" sz="2300" dirty="0" smtClean="0"/>
              <a:t>SharePoint, </a:t>
            </a:r>
            <a:r>
              <a:rPr lang="en-US" altLang="en-US" sz="2300" dirty="0"/>
              <a:t>in the future </a:t>
            </a:r>
            <a:r>
              <a:rPr lang="en-US" altLang="en-US" sz="2300" dirty="0" smtClean="0"/>
              <a:t>they will </a:t>
            </a:r>
            <a:r>
              <a:rPr lang="en-US" altLang="en-US" sz="2300" dirty="0"/>
              <a:t>be stored at the NRCS Economics Website</a:t>
            </a:r>
            <a:r>
              <a:rPr lang="en-US" altLang="en-US" sz="2300" dirty="0" smtClean="0"/>
              <a:t>.</a:t>
            </a:r>
            <a:endParaRPr lang="en-US" altLang="en-US" sz="2300" dirty="0"/>
          </a:p>
        </p:txBody>
      </p:sp>
      <p:sp>
        <p:nvSpPr>
          <p:cNvPr id="2" name="Slide Number Placeholder 1"/>
          <p:cNvSpPr>
            <a:spLocks noGrp="1"/>
          </p:cNvSpPr>
          <p:nvPr>
            <p:ph type="sldNum" sz="quarter" idx="12"/>
          </p:nvPr>
        </p:nvSpPr>
        <p:spPr/>
        <p:txBody>
          <a:bodyPr/>
          <a:lstStyle/>
          <a:p>
            <a:fld id="{6F1EBD1E-2AAA-4056-A30A-292DF917C0C1}" type="slidenum">
              <a:rPr lang="en-US" smtClean="0"/>
              <a:t>3</a:t>
            </a:fld>
            <a:endParaRPr lang="en-US" dirty="0"/>
          </a:p>
        </p:txBody>
      </p:sp>
    </p:spTree>
    <p:extLst>
      <p:ext uri="{BB962C8B-B14F-4D97-AF65-F5344CB8AC3E}">
        <p14:creationId xmlns:p14="http://schemas.microsoft.com/office/powerpoint/2010/main" val="3040468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4948" y="208720"/>
            <a:ext cx="10525539" cy="6509474"/>
          </a:xfrm>
          <a:prstGeom prst="rect">
            <a:avLst/>
          </a:prstGeom>
          <a:noFill/>
        </p:spPr>
        <p:txBody>
          <a:bodyPr wrap="square" rtlCol="0">
            <a:spAutoFit/>
          </a:bodyPr>
          <a:lstStyle/>
          <a:p>
            <a:r>
              <a:rPr lang="en-US" sz="2400" b="1" dirty="0" smtClean="0"/>
              <a:t>Conservation Practice Benefit-Cost Templates</a:t>
            </a:r>
            <a:endParaRPr lang="en-US" sz="2400" dirty="0"/>
          </a:p>
          <a:p>
            <a:r>
              <a:rPr lang="en-US" sz="800" b="1" dirty="0"/>
              <a:t> </a:t>
            </a:r>
            <a:endParaRPr lang="en-US" sz="800" dirty="0"/>
          </a:p>
          <a:p>
            <a:r>
              <a:rPr lang="en-US" sz="2300" dirty="0" smtClean="0"/>
              <a:t>The worksheets contain general talking points about conservation practices for the conservation planner to discuss with the land user and focus on the benefits and costs of each conservation practice.</a:t>
            </a:r>
          </a:p>
          <a:p>
            <a:endParaRPr lang="en-US" sz="1000" dirty="0"/>
          </a:p>
          <a:p>
            <a:r>
              <a:rPr lang="en-US" sz="2300" dirty="0" smtClean="0"/>
              <a:t>Using </a:t>
            </a:r>
            <a:r>
              <a:rPr lang="en-US" sz="2300" dirty="0"/>
              <a:t>this template is the </a:t>
            </a:r>
            <a:r>
              <a:rPr lang="en-US" sz="2300" b="1" dirty="0"/>
              <a:t>first step</a:t>
            </a:r>
            <a:r>
              <a:rPr lang="en-US" sz="2300" dirty="0"/>
              <a:t> towards an economic or financial analysis.  </a:t>
            </a:r>
            <a:endParaRPr lang="en-US" sz="2300" dirty="0" smtClean="0"/>
          </a:p>
          <a:p>
            <a:endParaRPr lang="en-US" sz="1000" dirty="0"/>
          </a:p>
          <a:p>
            <a:r>
              <a:rPr lang="en-US" sz="2300" dirty="0" smtClean="0"/>
              <a:t>The </a:t>
            </a:r>
            <a:r>
              <a:rPr lang="en-US" sz="2300" b="1" dirty="0"/>
              <a:t>second step</a:t>
            </a:r>
            <a:r>
              <a:rPr lang="en-US" sz="2300" dirty="0"/>
              <a:t> would include identifying a specific site for analysis </a:t>
            </a:r>
            <a:r>
              <a:rPr lang="en-US" sz="2300" dirty="0" smtClean="0"/>
              <a:t>(farm, field or regional level), </a:t>
            </a:r>
            <a:r>
              <a:rPr lang="en-US" sz="2300" dirty="0"/>
              <a:t>editing the template for local conditions, </a:t>
            </a:r>
            <a:r>
              <a:rPr lang="en-US" sz="2300" dirty="0" smtClean="0"/>
              <a:t>adding or deleting effects in the template relevant to the site, adding </a:t>
            </a:r>
            <a:r>
              <a:rPr lang="en-US" sz="2300" dirty="0"/>
              <a:t>units and quantities of farm inputs and outputs.  </a:t>
            </a:r>
            <a:endParaRPr lang="en-US" sz="2300" dirty="0" smtClean="0"/>
          </a:p>
          <a:p>
            <a:endParaRPr lang="en-US" sz="1000" dirty="0"/>
          </a:p>
          <a:p>
            <a:r>
              <a:rPr lang="en-US" sz="2300" dirty="0" smtClean="0"/>
              <a:t>The </a:t>
            </a:r>
            <a:r>
              <a:rPr lang="en-US" sz="2300" b="1" dirty="0"/>
              <a:t>third step</a:t>
            </a:r>
            <a:r>
              <a:rPr lang="en-US" sz="2300" dirty="0"/>
              <a:t> in the economic analysis is to place a dollar value on as many variables as possible, put all units in the same time </a:t>
            </a:r>
            <a:r>
              <a:rPr lang="en-US" sz="2300" dirty="0" smtClean="0"/>
              <a:t>frame (using </a:t>
            </a:r>
            <a:r>
              <a:rPr lang="en-US" sz="2300" dirty="0"/>
              <a:t>amortization ($/Acres/Year) or net present value ($/Acre</a:t>
            </a:r>
            <a:r>
              <a:rPr lang="en-US" sz="2300" dirty="0" smtClean="0"/>
              <a:t>)) </a:t>
            </a:r>
            <a:r>
              <a:rPr lang="en-US" sz="2300" dirty="0"/>
              <a:t>so benefits and costs can be compared. Data </a:t>
            </a:r>
            <a:r>
              <a:rPr lang="en-US" sz="2300" dirty="0" smtClean="0"/>
              <a:t>comes from </a:t>
            </a:r>
            <a:r>
              <a:rPr lang="en-US" sz="2300" dirty="0"/>
              <a:t>the land user, conservation planner, technical specialist and local </a:t>
            </a:r>
            <a:r>
              <a:rPr lang="en-US" sz="2300" dirty="0" smtClean="0"/>
              <a:t>vendors. </a:t>
            </a:r>
          </a:p>
          <a:p>
            <a:endParaRPr lang="en-US" sz="1000" dirty="0"/>
          </a:p>
          <a:p>
            <a:r>
              <a:rPr lang="en-US" sz="2300" dirty="0" smtClean="0"/>
              <a:t>The </a:t>
            </a:r>
            <a:r>
              <a:rPr lang="en-US" sz="2300" b="1" dirty="0"/>
              <a:t>fourth and final step</a:t>
            </a:r>
            <a:r>
              <a:rPr lang="en-US" sz="2300" dirty="0"/>
              <a:t> would be to combine several conservation practices into a conservation system, which is how most conservation practices are applied at the field level. </a:t>
            </a:r>
          </a:p>
        </p:txBody>
      </p:sp>
      <p:sp>
        <p:nvSpPr>
          <p:cNvPr id="2" name="Slide Number Placeholder 1"/>
          <p:cNvSpPr>
            <a:spLocks noGrp="1"/>
          </p:cNvSpPr>
          <p:nvPr>
            <p:ph type="sldNum" sz="quarter" idx="12"/>
          </p:nvPr>
        </p:nvSpPr>
        <p:spPr/>
        <p:txBody>
          <a:bodyPr/>
          <a:lstStyle/>
          <a:p>
            <a:fld id="{6F1EBD1E-2AAA-4056-A30A-292DF917C0C1}" type="slidenum">
              <a:rPr lang="en-US" smtClean="0"/>
              <a:t>4</a:t>
            </a:fld>
            <a:endParaRPr lang="en-US" dirty="0"/>
          </a:p>
        </p:txBody>
      </p:sp>
    </p:spTree>
    <p:extLst>
      <p:ext uri="{BB962C8B-B14F-4D97-AF65-F5344CB8AC3E}">
        <p14:creationId xmlns:p14="http://schemas.microsoft.com/office/powerpoint/2010/main" val="1998630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42811"/>
          <a:stretch/>
        </p:blipFill>
        <p:spPr>
          <a:xfrm>
            <a:off x="951462" y="1004602"/>
            <a:ext cx="4146749" cy="4427741"/>
          </a:xfrm>
          <a:prstGeom prst="rect">
            <a:avLst/>
          </a:prstGeom>
        </p:spPr>
      </p:pic>
      <p:sp>
        <p:nvSpPr>
          <p:cNvPr id="3" name="TextBox 2"/>
          <p:cNvSpPr txBox="1"/>
          <p:nvPr/>
        </p:nvSpPr>
        <p:spPr>
          <a:xfrm>
            <a:off x="951462" y="593312"/>
            <a:ext cx="1947389" cy="369332"/>
          </a:xfrm>
          <a:prstGeom prst="rect">
            <a:avLst/>
          </a:prstGeom>
          <a:noFill/>
        </p:spPr>
        <p:txBody>
          <a:bodyPr wrap="square" rtlCol="0">
            <a:spAutoFit/>
          </a:bodyPr>
          <a:lstStyle/>
          <a:p>
            <a:r>
              <a:rPr lang="en-US" b="1" dirty="0"/>
              <a:t>Blank Template:</a:t>
            </a:r>
          </a:p>
        </p:txBody>
      </p:sp>
      <p:sp>
        <p:nvSpPr>
          <p:cNvPr id="4" name="TextBox 3"/>
          <p:cNvSpPr txBox="1"/>
          <p:nvPr/>
        </p:nvSpPr>
        <p:spPr>
          <a:xfrm>
            <a:off x="5641676" y="593312"/>
            <a:ext cx="6175952" cy="5016758"/>
          </a:xfrm>
          <a:prstGeom prst="rect">
            <a:avLst/>
          </a:prstGeom>
          <a:solidFill>
            <a:srgbClr val="FFFFCC"/>
          </a:solidFill>
          <a:ln>
            <a:solidFill>
              <a:schemeClr val="tx1"/>
            </a:solidFill>
          </a:ln>
        </p:spPr>
        <p:txBody>
          <a:bodyPr wrap="square" rtlCol="0">
            <a:spAutoFit/>
          </a:bodyPr>
          <a:lstStyle/>
          <a:p>
            <a:r>
              <a:rPr lang="en-US" sz="1600" b="1" u="sng" dirty="0" smtClean="0"/>
              <a:t>Concepts:</a:t>
            </a:r>
          </a:p>
          <a:p>
            <a:pPr marL="285750" indent="-285750">
              <a:buFont typeface="Arial" panose="020B0604020202020204" pitchFamily="34" charset="0"/>
              <a:buChar char="•"/>
            </a:pPr>
            <a:r>
              <a:rPr lang="en-US" sz="1600" b="1" dirty="0" smtClean="0"/>
              <a:t>Identify broad environmental, social &amp; economic effects of NRCS Conservation Practices.</a:t>
            </a:r>
          </a:p>
          <a:p>
            <a:pPr marL="285750" indent="-285750">
              <a:buFont typeface="Arial" panose="020B0604020202020204" pitchFamily="34" charset="0"/>
              <a:buChar char="•"/>
            </a:pPr>
            <a:r>
              <a:rPr lang="en-US" sz="1600" b="1" dirty="0" smtClean="0"/>
              <a:t>The initial effects information came from Conservation Practiced Standard and the Conservation Practice Physical Effects matrix.</a:t>
            </a:r>
          </a:p>
          <a:p>
            <a:pPr marL="285750" indent="-285750">
              <a:buFont typeface="Arial" panose="020B0604020202020204" pitchFamily="34" charset="0"/>
              <a:buChar char="•"/>
            </a:pPr>
            <a:r>
              <a:rPr lang="en-US" sz="1600" b="1" dirty="0" smtClean="0"/>
              <a:t>The effects are edited by the conservation planner</a:t>
            </a:r>
            <a:r>
              <a:rPr lang="en-US" sz="1600" b="1" dirty="0"/>
              <a:t> </a:t>
            </a:r>
            <a:r>
              <a:rPr lang="en-US" sz="1600" b="1" dirty="0" smtClean="0"/>
              <a:t>for each application.</a:t>
            </a:r>
          </a:p>
          <a:p>
            <a:pPr marL="285750" indent="-285750">
              <a:buFont typeface="Arial" panose="020B0604020202020204" pitchFamily="34" charset="0"/>
              <a:buChar char="•"/>
            </a:pPr>
            <a:r>
              <a:rPr lang="en-US" sz="1600" b="1" dirty="0" smtClean="0"/>
              <a:t>Some effects are deleted if not applicable, new effects are added as necessary.</a:t>
            </a:r>
          </a:p>
          <a:p>
            <a:pPr marL="285750" indent="-285750">
              <a:buFont typeface="Arial" panose="020B0604020202020204" pitchFamily="34" charset="0"/>
              <a:buChar char="•"/>
            </a:pPr>
            <a:r>
              <a:rPr lang="en-US" sz="1600" b="1" dirty="0" smtClean="0"/>
              <a:t>Information is general enough that the effects would rarely change when the practice standard is updated.</a:t>
            </a:r>
          </a:p>
          <a:p>
            <a:pPr marL="285750" indent="-285750">
              <a:buFont typeface="Arial" panose="020B0604020202020204" pitchFamily="34" charset="0"/>
              <a:buChar char="•"/>
            </a:pPr>
            <a:r>
              <a:rPr lang="en-US" sz="1600" b="1" dirty="0" smtClean="0"/>
              <a:t>“Talking Points” for presentations to partners.</a:t>
            </a:r>
          </a:p>
          <a:p>
            <a:pPr marL="285750" indent="-285750">
              <a:buFont typeface="Arial" panose="020B0604020202020204" pitchFamily="34" charset="0"/>
              <a:buChar char="•"/>
            </a:pPr>
            <a:r>
              <a:rPr lang="en-US" sz="1600" b="1" dirty="0" smtClean="0"/>
              <a:t>Saves planner time when developing basic information and avoid missing technical points.</a:t>
            </a:r>
          </a:p>
          <a:p>
            <a:pPr marL="285750" indent="-285750">
              <a:buFont typeface="Arial" panose="020B0604020202020204" pitchFamily="34" charset="0"/>
              <a:buChar char="•"/>
            </a:pPr>
            <a:r>
              <a:rPr lang="en-US" sz="1600" b="1" dirty="0" smtClean="0"/>
              <a:t>Can </a:t>
            </a:r>
            <a:r>
              <a:rPr lang="en-US" sz="1600" b="1" dirty="0"/>
              <a:t>include </a:t>
            </a:r>
            <a:r>
              <a:rPr lang="en-US" sz="1600" b="1" dirty="0" smtClean="0"/>
              <a:t>environmental market information, externalities and off-site </a:t>
            </a:r>
            <a:r>
              <a:rPr lang="en-US" sz="1600" b="1" dirty="0"/>
              <a:t>effects</a:t>
            </a:r>
            <a:r>
              <a:rPr lang="en-US" sz="1600" b="1" dirty="0" smtClean="0"/>
              <a:t>.</a:t>
            </a:r>
          </a:p>
          <a:p>
            <a:pPr marL="285750" indent="-285750">
              <a:buFont typeface="Arial" panose="020B0604020202020204" pitchFamily="34" charset="0"/>
              <a:buChar char="•"/>
            </a:pPr>
            <a:r>
              <a:rPr lang="en-US" sz="1600" b="1" dirty="0" smtClean="0"/>
              <a:t>Negative SWAPAE environmental concerns are identified as “Risk”, positive economic effects are identified as “Human” considerations.</a:t>
            </a:r>
            <a:endParaRPr lang="en-US" sz="1600" b="1" dirty="0"/>
          </a:p>
          <a:p>
            <a:pPr marL="285750" indent="-285750">
              <a:buFont typeface="Arial" panose="020B0604020202020204" pitchFamily="34" charset="0"/>
              <a:buChar char="•"/>
            </a:pPr>
            <a:r>
              <a:rPr lang="en-US" sz="1600" b="1" dirty="0" smtClean="0"/>
              <a:t>Follows the methodology in the NPPH and Tech Note: </a:t>
            </a:r>
            <a:r>
              <a:rPr lang="en-US" sz="1600" b="1" i="1" dirty="0"/>
              <a:t>TN 200-ECN-1</a:t>
            </a:r>
          </a:p>
        </p:txBody>
      </p:sp>
      <p:sp>
        <p:nvSpPr>
          <p:cNvPr id="5" name="Slide Number Placeholder 4"/>
          <p:cNvSpPr>
            <a:spLocks noGrp="1"/>
          </p:cNvSpPr>
          <p:nvPr>
            <p:ph type="sldNum" sz="quarter" idx="12"/>
          </p:nvPr>
        </p:nvSpPr>
        <p:spPr/>
        <p:txBody>
          <a:bodyPr/>
          <a:lstStyle/>
          <a:p>
            <a:fld id="{6F1EBD1E-2AAA-4056-A30A-292DF917C0C1}" type="slidenum">
              <a:rPr lang="en-US" smtClean="0"/>
              <a:t>5</a:t>
            </a:fld>
            <a:endParaRPr lang="en-US" dirty="0"/>
          </a:p>
        </p:txBody>
      </p:sp>
    </p:spTree>
    <p:extLst>
      <p:ext uri="{BB962C8B-B14F-4D97-AF65-F5344CB8AC3E}">
        <p14:creationId xmlns:p14="http://schemas.microsoft.com/office/powerpoint/2010/main" val="2075893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518452" y="397565"/>
            <a:ext cx="4581939" cy="5953540"/>
          </a:xfrm>
          <a:prstGeom prst="rect">
            <a:avLst/>
          </a:prstGeom>
          <a:ln w="19050">
            <a:solidFill>
              <a:schemeClr val="tx1"/>
            </a:solidFill>
          </a:ln>
        </p:spPr>
      </p:pic>
      <p:sp>
        <p:nvSpPr>
          <p:cNvPr id="4" name="TextBox 3"/>
          <p:cNvSpPr txBox="1"/>
          <p:nvPr/>
        </p:nvSpPr>
        <p:spPr>
          <a:xfrm>
            <a:off x="8498371" y="397565"/>
            <a:ext cx="3209788" cy="830997"/>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US" sz="1600" b="1" dirty="0" smtClean="0"/>
              <a:t>The methodology and details about T-Charts are described in Technical Note 340-ECN-1.</a:t>
            </a:r>
            <a:endParaRPr lang="en-US" sz="1600" b="1" dirty="0"/>
          </a:p>
        </p:txBody>
      </p:sp>
      <p:sp>
        <p:nvSpPr>
          <p:cNvPr id="3" name="Slide Number Placeholder 2"/>
          <p:cNvSpPr>
            <a:spLocks noGrp="1"/>
          </p:cNvSpPr>
          <p:nvPr>
            <p:ph type="sldNum" sz="quarter" idx="12"/>
          </p:nvPr>
        </p:nvSpPr>
        <p:spPr/>
        <p:txBody>
          <a:bodyPr/>
          <a:lstStyle/>
          <a:p>
            <a:fld id="{6F1EBD1E-2AAA-4056-A30A-292DF917C0C1}" type="slidenum">
              <a:rPr lang="en-US" smtClean="0"/>
              <a:t>6</a:t>
            </a:fld>
            <a:endParaRPr lang="en-US" dirty="0"/>
          </a:p>
        </p:txBody>
      </p:sp>
    </p:spTree>
    <p:extLst>
      <p:ext uri="{BB962C8B-B14F-4D97-AF65-F5344CB8AC3E}">
        <p14:creationId xmlns:p14="http://schemas.microsoft.com/office/powerpoint/2010/main" val="2324432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8915" y="119269"/>
            <a:ext cx="4173755" cy="369332"/>
          </a:xfrm>
          <a:prstGeom prst="rect">
            <a:avLst/>
          </a:prstGeom>
          <a:noFill/>
        </p:spPr>
        <p:txBody>
          <a:bodyPr wrap="square" rtlCol="0">
            <a:spAutoFit/>
          </a:bodyPr>
          <a:lstStyle/>
          <a:p>
            <a:r>
              <a:rPr lang="en-US" b="1" dirty="0"/>
              <a:t>Cover Crop </a:t>
            </a:r>
            <a:r>
              <a:rPr lang="en-US" b="1" dirty="0" smtClean="0"/>
              <a:t>Benefit-Cost Template:</a:t>
            </a:r>
            <a:endParaRPr lang="en-US" b="1" dirty="0"/>
          </a:p>
        </p:txBody>
      </p:sp>
      <p:graphicFrame>
        <p:nvGraphicFramePr>
          <p:cNvPr id="5" name="Object 4"/>
          <p:cNvGraphicFramePr>
            <a:graphicFrameLocks noChangeAspect="1"/>
          </p:cNvGraphicFramePr>
          <p:nvPr>
            <p:extLst>
              <p:ext uri="{D42A27DB-BD31-4B8C-83A1-F6EECF244321}">
                <p14:modId xmlns:p14="http://schemas.microsoft.com/office/powerpoint/2010/main" val="1147749746"/>
              </p:ext>
            </p:extLst>
          </p:nvPr>
        </p:nvGraphicFramePr>
        <p:xfrm>
          <a:off x="1889125" y="746125"/>
          <a:ext cx="3606800" cy="5187950"/>
        </p:xfrm>
        <a:graphic>
          <a:graphicData uri="http://schemas.openxmlformats.org/presentationml/2006/ole">
            <mc:AlternateContent xmlns:mc="http://schemas.openxmlformats.org/markup-compatibility/2006">
              <mc:Choice xmlns:v="urn:schemas-microsoft-com:vml" Requires="v">
                <p:oleObj spid="_x0000_s2326" name="Document" r:id="rId3" imgW="5664151" imgH="8121042" progId="Word.Document.12">
                  <p:embed/>
                </p:oleObj>
              </mc:Choice>
              <mc:Fallback>
                <p:oleObj name="Document" r:id="rId3" imgW="5664151" imgH="8121042" progId="Word.Document.12">
                  <p:embed/>
                  <p:pic>
                    <p:nvPicPr>
                      <p:cNvPr id="0" name=""/>
                      <p:cNvPicPr/>
                      <p:nvPr/>
                    </p:nvPicPr>
                    <p:blipFill>
                      <a:blip r:embed="rId4"/>
                      <a:stretch>
                        <a:fillRect/>
                      </a:stretch>
                    </p:blipFill>
                    <p:spPr>
                      <a:xfrm>
                        <a:off x="1889125" y="746125"/>
                        <a:ext cx="3606800" cy="51879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72820787"/>
              </p:ext>
            </p:extLst>
          </p:nvPr>
        </p:nvGraphicFramePr>
        <p:xfrm>
          <a:off x="6103178" y="746125"/>
          <a:ext cx="3606800" cy="5187950"/>
        </p:xfrm>
        <a:graphic>
          <a:graphicData uri="http://schemas.openxmlformats.org/presentationml/2006/ole">
            <mc:AlternateContent xmlns:mc="http://schemas.openxmlformats.org/markup-compatibility/2006">
              <mc:Choice xmlns:v="urn:schemas-microsoft-com:vml" Requires="v">
                <p:oleObj spid="_x0000_s2327" name="Document" r:id="rId5" imgW="5664151" imgH="8114923" progId="Word.Document.12">
                  <p:embed/>
                </p:oleObj>
              </mc:Choice>
              <mc:Fallback>
                <p:oleObj name="Document" r:id="rId5" imgW="5664151" imgH="8114923" progId="Word.Document.12">
                  <p:embed/>
                  <p:pic>
                    <p:nvPicPr>
                      <p:cNvPr id="0" name=""/>
                      <p:cNvPicPr/>
                      <p:nvPr/>
                    </p:nvPicPr>
                    <p:blipFill>
                      <a:blip r:embed="rId6"/>
                      <a:stretch>
                        <a:fillRect/>
                      </a:stretch>
                    </p:blipFill>
                    <p:spPr>
                      <a:xfrm>
                        <a:off x="6103178" y="746125"/>
                        <a:ext cx="3606800" cy="5187950"/>
                      </a:xfrm>
                      <a:prstGeom prst="rect">
                        <a:avLst/>
                      </a:prstGeom>
                    </p:spPr>
                  </p:pic>
                </p:oleObj>
              </mc:Fallback>
            </mc:AlternateContent>
          </a:graphicData>
        </a:graphic>
      </p:graphicFrame>
      <p:sp>
        <p:nvSpPr>
          <p:cNvPr id="2" name="Slide Number Placeholder 1"/>
          <p:cNvSpPr>
            <a:spLocks noGrp="1"/>
          </p:cNvSpPr>
          <p:nvPr>
            <p:ph type="sldNum" sz="quarter" idx="12"/>
          </p:nvPr>
        </p:nvSpPr>
        <p:spPr/>
        <p:txBody>
          <a:bodyPr/>
          <a:lstStyle/>
          <a:p>
            <a:fld id="{6F1EBD1E-2AAA-4056-A30A-292DF917C0C1}" type="slidenum">
              <a:rPr lang="en-US" smtClean="0"/>
              <a:t>7</a:t>
            </a:fld>
            <a:endParaRPr lang="en-US" dirty="0"/>
          </a:p>
        </p:txBody>
      </p:sp>
    </p:spTree>
    <p:extLst>
      <p:ext uri="{BB962C8B-B14F-4D97-AF65-F5344CB8AC3E}">
        <p14:creationId xmlns:p14="http://schemas.microsoft.com/office/powerpoint/2010/main" val="3721038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7454" y="208721"/>
            <a:ext cx="7026285" cy="369332"/>
          </a:xfrm>
          <a:prstGeom prst="rect">
            <a:avLst/>
          </a:prstGeom>
          <a:noFill/>
        </p:spPr>
        <p:txBody>
          <a:bodyPr wrap="square" rtlCol="0">
            <a:spAutoFit/>
          </a:bodyPr>
          <a:lstStyle/>
          <a:p>
            <a:r>
              <a:rPr lang="en-US" b="1" dirty="0"/>
              <a:t>Cover Crop with </a:t>
            </a:r>
            <a:r>
              <a:rPr lang="en-US" b="1" dirty="0">
                <a:solidFill>
                  <a:schemeClr val="accent2">
                    <a:lumMod val="50000"/>
                  </a:schemeClr>
                </a:solidFill>
              </a:rPr>
              <a:t>Level I</a:t>
            </a:r>
            <a:r>
              <a:rPr lang="en-US" b="1" dirty="0"/>
              <a:t> (text), </a:t>
            </a:r>
            <a:r>
              <a:rPr lang="en-US" b="1" dirty="0">
                <a:solidFill>
                  <a:srgbClr val="0000FF"/>
                </a:solidFill>
              </a:rPr>
              <a:t>Level II </a:t>
            </a:r>
            <a:r>
              <a:rPr lang="en-US" b="1" dirty="0"/>
              <a:t>(units, quantities) and </a:t>
            </a:r>
            <a:r>
              <a:rPr lang="en-US" b="1" dirty="0">
                <a:solidFill>
                  <a:srgbClr val="FF0000"/>
                </a:solidFill>
              </a:rPr>
              <a:t>Level III </a:t>
            </a:r>
            <a:r>
              <a:rPr lang="en-US" b="1" dirty="0"/>
              <a:t>($):</a:t>
            </a:r>
          </a:p>
        </p:txBody>
      </p:sp>
      <p:graphicFrame>
        <p:nvGraphicFramePr>
          <p:cNvPr id="4" name="Object 3"/>
          <p:cNvGraphicFramePr>
            <a:graphicFrameLocks noChangeAspect="1"/>
          </p:cNvGraphicFramePr>
          <p:nvPr>
            <p:extLst>
              <p:ext uri="{D42A27DB-BD31-4B8C-83A1-F6EECF244321}">
                <p14:modId xmlns:p14="http://schemas.microsoft.com/office/powerpoint/2010/main" val="1756095940"/>
              </p:ext>
            </p:extLst>
          </p:nvPr>
        </p:nvGraphicFramePr>
        <p:xfrm>
          <a:off x="4770438" y="785813"/>
          <a:ext cx="3687762" cy="5276850"/>
        </p:xfrm>
        <a:graphic>
          <a:graphicData uri="http://schemas.openxmlformats.org/presentationml/2006/ole">
            <mc:AlternateContent xmlns:mc="http://schemas.openxmlformats.org/markup-compatibility/2006">
              <mc:Choice xmlns:v="urn:schemas-microsoft-com:vml" Requires="v">
                <p:oleObj spid="_x0000_s6410" name="Document" r:id="rId3" imgW="5664151" imgH="8099447" progId="Word.Document.12">
                  <p:embed/>
                </p:oleObj>
              </mc:Choice>
              <mc:Fallback>
                <p:oleObj name="Document" r:id="rId3" imgW="5664151" imgH="8099447" progId="Word.Document.12">
                  <p:embed/>
                  <p:pic>
                    <p:nvPicPr>
                      <p:cNvPr id="0" name=""/>
                      <p:cNvPicPr/>
                      <p:nvPr/>
                    </p:nvPicPr>
                    <p:blipFill>
                      <a:blip r:embed="rId4"/>
                      <a:stretch>
                        <a:fillRect/>
                      </a:stretch>
                    </p:blipFill>
                    <p:spPr>
                      <a:xfrm>
                        <a:off x="4770438" y="785813"/>
                        <a:ext cx="3687762" cy="5276850"/>
                      </a:xfrm>
                      <a:prstGeom prst="rect">
                        <a:avLst/>
                      </a:prstGeom>
                      <a:ln w="19050">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17857206"/>
              </p:ext>
            </p:extLst>
          </p:nvPr>
        </p:nvGraphicFramePr>
        <p:xfrm>
          <a:off x="676275" y="785813"/>
          <a:ext cx="3687763" cy="5514975"/>
        </p:xfrm>
        <a:graphic>
          <a:graphicData uri="http://schemas.openxmlformats.org/presentationml/2006/ole">
            <mc:AlternateContent xmlns:mc="http://schemas.openxmlformats.org/markup-compatibility/2006">
              <mc:Choice xmlns:v="urn:schemas-microsoft-com:vml" Requires="v">
                <p:oleObj spid="_x0000_s6411" name="Document" r:id="rId5" imgW="5653638" imgH="8458999" progId="Word.Document.12">
                  <p:embed/>
                </p:oleObj>
              </mc:Choice>
              <mc:Fallback>
                <p:oleObj name="Document" r:id="rId5" imgW="5653638" imgH="8458999" progId="Word.Document.12">
                  <p:embed/>
                  <p:pic>
                    <p:nvPicPr>
                      <p:cNvPr id="0" name=""/>
                      <p:cNvPicPr/>
                      <p:nvPr/>
                    </p:nvPicPr>
                    <p:blipFill>
                      <a:blip r:embed="rId6"/>
                      <a:stretch>
                        <a:fillRect/>
                      </a:stretch>
                    </p:blipFill>
                    <p:spPr>
                      <a:xfrm>
                        <a:off x="676275" y="785813"/>
                        <a:ext cx="3687763" cy="5514975"/>
                      </a:xfrm>
                      <a:prstGeom prst="rect">
                        <a:avLst/>
                      </a:prstGeom>
                    </p:spPr>
                  </p:pic>
                </p:oleObj>
              </mc:Fallback>
            </mc:AlternateContent>
          </a:graphicData>
        </a:graphic>
      </p:graphicFrame>
      <p:sp>
        <p:nvSpPr>
          <p:cNvPr id="6" name="TextBox 5"/>
          <p:cNvSpPr txBox="1"/>
          <p:nvPr/>
        </p:nvSpPr>
        <p:spPr>
          <a:xfrm>
            <a:off x="8568083" y="786226"/>
            <a:ext cx="3209788" cy="5262979"/>
          </a:xfrm>
          <a:prstGeom prst="rect">
            <a:avLst/>
          </a:prstGeom>
          <a:solidFill>
            <a:srgbClr val="FFFFCC"/>
          </a:solidFill>
          <a:ln>
            <a:solidFill>
              <a:schemeClr val="tx1"/>
            </a:solidFill>
          </a:ln>
        </p:spPr>
        <p:txBody>
          <a:bodyPr wrap="square" rtlCol="0">
            <a:spAutoFit/>
          </a:bodyPr>
          <a:lstStyle/>
          <a:p>
            <a:pPr marL="285750" indent="-285750">
              <a:buFont typeface="Arial" panose="020B0604020202020204" pitchFamily="34" charset="0"/>
              <a:buChar char="•"/>
            </a:pPr>
            <a:r>
              <a:rPr lang="en-US" sz="1600" b="1" dirty="0" smtClean="0"/>
              <a:t>The Conservation Planner edits the document for each site-specific project or region.</a:t>
            </a:r>
          </a:p>
          <a:p>
            <a:pPr marL="285750" indent="-285750">
              <a:buFont typeface="Arial" panose="020B0604020202020204" pitchFamily="34" charset="0"/>
              <a:buChar char="•"/>
            </a:pPr>
            <a:r>
              <a:rPr lang="en-US" sz="1600" b="1" dirty="0" smtClean="0"/>
              <a:t>Some effects are deleted because they were not applicable.</a:t>
            </a:r>
          </a:p>
          <a:p>
            <a:pPr marL="285750" indent="-285750">
              <a:buFont typeface="Arial" panose="020B0604020202020204" pitchFamily="34" charset="0"/>
              <a:buChar char="•"/>
            </a:pPr>
            <a:r>
              <a:rPr lang="en-US" sz="1600" b="1" dirty="0" smtClean="0"/>
              <a:t>Additional effects are added as necessary.</a:t>
            </a:r>
          </a:p>
          <a:p>
            <a:pPr marL="285750" indent="-285750">
              <a:buFont typeface="Arial" panose="020B0604020202020204" pitchFamily="34" charset="0"/>
              <a:buChar char="•"/>
            </a:pPr>
            <a:r>
              <a:rPr lang="en-US" sz="1600" b="1" dirty="0" smtClean="0"/>
              <a:t>The Conservation Planner should cover all the technical categories.</a:t>
            </a:r>
          </a:p>
          <a:p>
            <a:pPr marL="285750" indent="-285750">
              <a:buFont typeface="Arial" panose="020B0604020202020204" pitchFamily="34" charset="0"/>
              <a:buChar char="•"/>
            </a:pPr>
            <a:r>
              <a:rPr lang="en-US" sz="1600" b="1" dirty="0"/>
              <a:t>The Conservation Planner </a:t>
            </a:r>
            <a:r>
              <a:rPr lang="en-US" sz="1600" b="1" dirty="0" smtClean="0"/>
              <a:t>edits the document to address the client’s goals &amp; objectives.</a:t>
            </a:r>
          </a:p>
          <a:p>
            <a:pPr marL="285750" indent="-285750">
              <a:buFont typeface="Arial" panose="020B0604020202020204" pitchFamily="34" charset="0"/>
              <a:buChar char="•"/>
            </a:pPr>
            <a:r>
              <a:rPr lang="en-US" sz="1600" b="1" dirty="0" smtClean="0"/>
              <a:t>Use the individual land owner’s information or use generalized data to a specific geographic region.</a:t>
            </a:r>
          </a:p>
          <a:p>
            <a:pPr marL="285750" indent="-285750">
              <a:buFont typeface="Arial" panose="020B0604020202020204" pitchFamily="34" charset="0"/>
              <a:buChar char="•"/>
            </a:pPr>
            <a:r>
              <a:rPr lang="en-US" sz="1600" b="1" dirty="0" smtClean="0"/>
              <a:t>The final document becomes text for presentations to land users and for decision making.</a:t>
            </a:r>
            <a:endParaRPr lang="en-US" sz="1600" b="1" dirty="0"/>
          </a:p>
        </p:txBody>
      </p:sp>
      <p:sp>
        <p:nvSpPr>
          <p:cNvPr id="2" name="Slide Number Placeholder 1"/>
          <p:cNvSpPr>
            <a:spLocks noGrp="1"/>
          </p:cNvSpPr>
          <p:nvPr>
            <p:ph type="sldNum" sz="quarter" idx="12"/>
          </p:nvPr>
        </p:nvSpPr>
        <p:spPr/>
        <p:txBody>
          <a:bodyPr/>
          <a:lstStyle/>
          <a:p>
            <a:fld id="{6F1EBD1E-2AAA-4056-A30A-292DF917C0C1}" type="slidenum">
              <a:rPr lang="en-US" smtClean="0"/>
              <a:t>8</a:t>
            </a:fld>
            <a:endParaRPr lang="en-US" dirty="0"/>
          </a:p>
        </p:txBody>
      </p:sp>
    </p:spTree>
    <p:extLst>
      <p:ext uri="{BB962C8B-B14F-4D97-AF65-F5344CB8AC3E}">
        <p14:creationId xmlns:p14="http://schemas.microsoft.com/office/powerpoint/2010/main" val="2330080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7454" y="208721"/>
            <a:ext cx="7026285" cy="369332"/>
          </a:xfrm>
          <a:prstGeom prst="rect">
            <a:avLst/>
          </a:prstGeom>
          <a:noFill/>
        </p:spPr>
        <p:txBody>
          <a:bodyPr wrap="square" rtlCol="0">
            <a:spAutoFit/>
          </a:bodyPr>
          <a:lstStyle/>
          <a:p>
            <a:r>
              <a:rPr lang="en-US" b="1" dirty="0"/>
              <a:t>Cover Crop </a:t>
            </a:r>
            <a:r>
              <a:rPr lang="en-US" b="1" dirty="0" smtClean="0"/>
              <a:t>Final Document for a Specific Planning Unit:</a:t>
            </a:r>
            <a:endParaRPr lang="en-US" b="1" dirty="0"/>
          </a:p>
        </p:txBody>
      </p:sp>
      <p:graphicFrame>
        <p:nvGraphicFramePr>
          <p:cNvPr id="4" name="Object 3"/>
          <p:cNvGraphicFramePr>
            <a:graphicFrameLocks noChangeAspect="1"/>
          </p:cNvGraphicFramePr>
          <p:nvPr>
            <p:extLst>
              <p:ext uri="{D42A27DB-BD31-4B8C-83A1-F6EECF244321}">
                <p14:modId xmlns:p14="http://schemas.microsoft.com/office/powerpoint/2010/main" val="4000559613"/>
              </p:ext>
            </p:extLst>
          </p:nvPr>
        </p:nvGraphicFramePr>
        <p:xfrm>
          <a:off x="4922838" y="915022"/>
          <a:ext cx="3687762" cy="5276850"/>
        </p:xfrm>
        <a:graphic>
          <a:graphicData uri="http://schemas.openxmlformats.org/presentationml/2006/ole">
            <mc:AlternateContent xmlns:mc="http://schemas.openxmlformats.org/markup-compatibility/2006">
              <mc:Choice xmlns:v="urn:schemas-microsoft-com:vml" Requires="v">
                <p:oleObj spid="_x0000_s9266" name="Document" r:id="rId3" imgW="5664151" imgH="8096568" progId="Word.Document.12">
                  <p:embed/>
                </p:oleObj>
              </mc:Choice>
              <mc:Fallback>
                <p:oleObj name="Document" r:id="rId3" imgW="5664151" imgH="8096568" progId="Word.Document.12">
                  <p:embed/>
                  <p:pic>
                    <p:nvPicPr>
                      <p:cNvPr id="0" name=""/>
                      <p:cNvPicPr/>
                      <p:nvPr/>
                    </p:nvPicPr>
                    <p:blipFill>
                      <a:blip r:embed="rId4"/>
                      <a:stretch>
                        <a:fillRect/>
                      </a:stretch>
                    </p:blipFill>
                    <p:spPr>
                      <a:xfrm>
                        <a:off x="4922838" y="915022"/>
                        <a:ext cx="3687762" cy="5276850"/>
                      </a:xfrm>
                      <a:prstGeom prst="rect">
                        <a:avLst/>
                      </a:prstGeom>
                      <a:ln w="19050">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34075154"/>
              </p:ext>
            </p:extLst>
          </p:nvPr>
        </p:nvGraphicFramePr>
        <p:xfrm>
          <a:off x="676275" y="785813"/>
          <a:ext cx="3687763" cy="5684561"/>
        </p:xfrm>
        <a:graphic>
          <a:graphicData uri="http://schemas.openxmlformats.org/presentationml/2006/ole">
            <mc:AlternateContent xmlns:mc="http://schemas.openxmlformats.org/markup-compatibility/2006">
              <mc:Choice xmlns:v="urn:schemas-microsoft-com:vml" Requires="v">
                <p:oleObj spid="_x0000_s9267" name="Document" r:id="rId5" imgW="5653638" imgH="8730372" progId="Word.Document.12">
                  <p:embed/>
                </p:oleObj>
              </mc:Choice>
              <mc:Fallback>
                <p:oleObj name="Document" r:id="rId5" imgW="5653638" imgH="8730372" progId="Word.Document.12">
                  <p:embed/>
                  <p:pic>
                    <p:nvPicPr>
                      <p:cNvPr id="0" name=""/>
                      <p:cNvPicPr/>
                      <p:nvPr/>
                    </p:nvPicPr>
                    <p:blipFill>
                      <a:blip r:embed="rId6"/>
                      <a:stretch>
                        <a:fillRect/>
                      </a:stretch>
                    </p:blipFill>
                    <p:spPr>
                      <a:xfrm>
                        <a:off x="676275" y="785813"/>
                        <a:ext cx="3687763" cy="5684561"/>
                      </a:xfrm>
                      <a:prstGeom prst="rect">
                        <a:avLst/>
                      </a:prstGeom>
                    </p:spPr>
                  </p:pic>
                </p:oleObj>
              </mc:Fallback>
            </mc:AlternateContent>
          </a:graphicData>
        </a:graphic>
      </p:graphicFrame>
      <p:sp>
        <p:nvSpPr>
          <p:cNvPr id="2" name="Slide Number Placeholder 1"/>
          <p:cNvSpPr>
            <a:spLocks noGrp="1"/>
          </p:cNvSpPr>
          <p:nvPr>
            <p:ph type="sldNum" sz="quarter" idx="12"/>
          </p:nvPr>
        </p:nvSpPr>
        <p:spPr/>
        <p:txBody>
          <a:bodyPr/>
          <a:lstStyle/>
          <a:p>
            <a:fld id="{6F1EBD1E-2AAA-4056-A30A-292DF917C0C1}" type="slidenum">
              <a:rPr lang="en-US" smtClean="0"/>
              <a:t>9</a:t>
            </a:fld>
            <a:endParaRPr lang="en-US" dirty="0"/>
          </a:p>
        </p:txBody>
      </p:sp>
    </p:spTree>
    <p:extLst>
      <p:ext uri="{BB962C8B-B14F-4D97-AF65-F5344CB8AC3E}">
        <p14:creationId xmlns:p14="http://schemas.microsoft.com/office/powerpoint/2010/main" val="3566912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6210C6069BE044B5B1BE7E7EAF89CB" ma:contentTypeVersion="1" ma:contentTypeDescription="Create a new document." ma:contentTypeScope="" ma:versionID="d46064495917d5c81d6ba7565b40c407">
  <xsd:schema xmlns:xsd="http://www.w3.org/2001/XMLSchema" xmlns:xs="http://www.w3.org/2001/XMLSchema" xmlns:p="http://schemas.microsoft.com/office/2006/metadata/properties" targetNamespace="http://schemas.microsoft.com/office/2006/metadata/properties" ma:root="true" ma:fieldsID="3807c9cde4df9aacfd94dec406a562c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2427F7-F36E-44AF-AA26-8E2344AA2CA8}"/>
</file>

<file path=customXml/itemProps2.xml><?xml version="1.0" encoding="utf-8"?>
<ds:datastoreItem xmlns:ds="http://schemas.openxmlformats.org/officeDocument/2006/customXml" ds:itemID="{E154D3A4-C9F4-4824-BBA4-91CD59BCE8EE}"/>
</file>

<file path=customXml/itemProps3.xml><?xml version="1.0" encoding="utf-8"?>
<ds:datastoreItem xmlns:ds="http://schemas.openxmlformats.org/officeDocument/2006/customXml" ds:itemID="{48928969-03F1-480A-A608-775B2FED49CC}"/>
</file>

<file path=docProps/app.xml><?xml version="1.0" encoding="utf-8"?>
<Properties xmlns="http://schemas.openxmlformats.org/officeDocument/2006/extended-properties" xmlns:vt="http://schemas.openxmlformats.org/officeDocument/2006/docPropsVTypes">
  <TotalTime>681</TotalTime>
  <Words>460</Words>
  <Application>Microsoft Office PowerPoint</Application>
  <PresentationFormat>Widescreen</PresentationFormat>
  <Paragraphs>82</Paragraphs>
  <Slides>13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Gordon, Hal - NRCS, Portland, OR</dc:creator>
  <cp:lastModifiedBy>Gordon, Hal - NRCS, Portland, OR</cp:lastModifiedBy>
  <cp:revision>92</cp:revision>
  <dcterms:created xsi:type="dcterms:W3CDTF">2016-04-28T15:18:41Z</dcterms:created>
  <dcterms:modified xsi:type="dcterms:W3CDTF">2016-09-09T15:01:48Z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0x0101003A6210C6069BE044B5B1BE7E7EAF89CB</vt:lpwstr>
  </property>
</Properties>
</file>